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316" r:id="rId3"/>
    <p:sldId id="285" r:id="rId4"/>
    <p:sldId id="286" r:id="rId5"/>
    <p:sldId id="304" r:id="rId6"/>
    <p:sldId id="259" r:id="rId7"/>
    <p:sldId id="355" r:id="rId8"/>
    <p:sldId id="356" r:id="rId9"/>
    <p:sldId id="357" r:id="rId10"/>
    <p:sldId id="358" r:id="rId11"/>
    <p:sldId id="359" r:id="rId12"/>
    <p:sldId id="360" r:id="rId13"/>
    <p:sldId id="263" r:id="rId14"/>
    <p:sldId id="361" r:id="rId15"/>
    <p:sldId id="362" r:id="rId16"/>
    <p:sldId id="363" r:id="rId17"/>
    <p:sldId id="364" r:id="rId18"/>
    <p:sldId id="365" r:id="rId19"/>
    <p:sldId id="366" r:id="rId20"/>
    <p:sldId id="367" r:id="rId21"/>
    <p:sldId id="368" r:id="rId22"/>
    <p:sldId id="369" r:id="rId23"/>
    <p:sldId id="351" r:id="rId24"/>
    <p:sldId id="350" r:id="rId25"/>
    <p:sldId id="354" r:id="rId26"/>
    <p:sldId id="370" r:id="rId27"/>
    <p:sldId id="320" r:id="rId28"/>
    <p:sldId id="319" r:id="rId29"/>
    <p:sldId id="335" r:id="rId30"/>
    <p:sldId id="340" r:id="rId31"/>
    <p:sldId id="353" r:id="rId32"/>
    <p:sldId id="341" r:id="rId33"/>
    <p:sldId id="352" r:id="rId34"/>
    <p:sldId id="324" r:id="rId35"/>
    <p:sldId id="323" r:id="rId36"/>
    <p:sldId id="325" r:id="rId37"/>
    <p:sldId id="327" r:id="rId38"/>
    <p:sldId id="326" r:id="rId39"/>
    <p:sldId id="329" r:id="rId40"/>
    <p:sldId id="328" r:id="rId41"/>
    <p:sldId id="334" r:id="rId42"/>
    <p:sldId id="312" r:id="rId43"/>
  </p:sldIdLst>
  <p:sldSz cx="9144000" cy="5143500" type="screen16x9"/>
  <p:notesSz cx="6858000" cy="9144000"/>
  <p:embeddedFontLst>
    <p:embeddedFont>
      <p:font typeface="標楷體" panose="03000509000000000000" pitchFamily="49" charset="-120"/>
      <p:regular r:id="rId45"/>
    </p:embeddedFont>
    <p:embeddedFont>
      <p:font typeface="微软雅黑" panose="020B0503020204020204" pitchFamily="34" charset="-122"/>
      <p:regular r:id="rId46"/>
      <p:bold r:id="rId47"/>
    </p:embeddedFont>
    <p:embeddedFont>
      <p:font typeface="宋体" panose="02010600030101010101" pitchFamily="2" charset="-122"/>
      <p:regular r:id="rId48"/>
    </p:embeddedFont>
    <p:embeddedFont>
      <p:font typeface="新細明體" panose="02020500000000000000" pitchFamily="18" charset="-120"/>
      <p:regular r:id="rId49"/>
    </p:embeddedFont>
    <p:embeddedFont>
      <p:font typeface="Calibri" panose="020F0502020204030204" pitchFamily="34" charset="0"/>
      <p:regular r:id="rId50"/>
      <p:bold r:id="rId51"/>
      <p:italic r:id="rId52"/>
      <p:boldItalic r:id="rId53"/>
    </p:embeddedFont>
    <p:embeddedFont>
      <p:font typeface="Impact" panose="020B0806030902050204" pitchFamily="34" charset="0"/>
      <p:regular r:id="rId54"/>
    </p:embeddedFont>
    <p:embeddedFont>
      <p:font typeface="Lora" pitchFamily="2" charset="0"/>
      <p:regular r:id="rId55"/>
      <p:bold r:id="rId56"/>
      <p:italic r:id="rId57"/>
      <p:boldItalic r:id="rId58"/>
    </p:embeddedFont>
    <p:embeddedFont>
      <p:font typeface="Quattrocento Sans" panose="020B05020500000200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FF7C80"/>
    <a:srgbClr val="EF5C31"/>
    <a:srgbClr val="008000"/>
    <a:srgbClr val="D2E1B0"/>
    <a:srgbClr val="2E92B3"/>
    <a:srgbClr val="E8F0D8"/>
    <a:srgbClr val="FFE1E1"/>
    <a:srgbClr val="CCEC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8B3514-4BF3-40B4-8C91-57A2C983706B}">
  <a:tblStyle styleId="{E38B3514-4BF3-40B4-8C91-57A2C98370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3" autoAdjust="0"/>
    <p:restoredTop sz="93447" autoAdjust="0"/>
  </p:normalViewPr>
  <p:slideViewPr>
    <p:cSldViewPr snapToGrid="0">
      <p:cViewPr varScale="1">
        <p:scale>
          <a:sx n="113" d="100"/>
          <a:sy n="113" d="100"/>
        </p:scale>
        <p:origin x="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12</a:t>
            </a:fld>
            <a:endParaRPr lang="zh-CN" altLang="en-US"/>
          </a:p>
        </p:txBody>
      </p:sp>
    </p:spTree>
    <p:extLst>
      <p:ext uri="{BB962C8B-B14F-4D97-AF65-F5344CB8AC3E}">
        <p14:creationId xmlns:p14="http://schemas.microsoft.com/office/powerpoint/2010/main" val="236121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13</a:t>
            </a:fld>
            <a:endParaRPr lang="zh-CN" altLang="en-US"/>
          </a:p>
        </p:txBody>
      </p:sp>
    </p:spTree>
    <p:extLst>
      <p:ext uri="{BB962C8B-B14F-4D97-AF65-F5344CB8AC3E}">
        <p14:creationId xmlns:p14="http://schemas.microsoft.com/office/powerpoint/2010/main" val="280178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14</a:t>
            </a:fld>
            <a:endParaRPr lang="zh-CN" altLang="en-US"/>
          </a:p>
        </p:txBody>
      </p:sp>
    </p:spTree>
    <p:extLst>
      <p:ext uri="{BB962C8B-B14F-4D97-AF65-F5344CB8AC3E}">
        <p14:creationId xmlns:p14="http://schemas.microsoft.com/office/powerpoint/2010/main" val="260446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15</a:t>
            </a:fld>
            <a:endParaRPr lang="zh-CN" altLang="en-US"/>
          </a:p>
        </p:txBody>
      </p:sp>
    </p:spTree>
    <p:extLst>
      <p:ext uri="{BB962C8B-B14F-4D97-AF65-F5344CB8AC3E}">
        <p14:creationId xmlns:p14="http://schemas.microsoft.com/office/powerpoint/2010/main" val="225382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16</a:t>
            </a:fld>
            <a:endParaRPr lang="zh-CN" altLang="en-US"/>
          </a:p>
        </p:txBody>
      </p:sp>
    </p:spTree>
    <p:extLst>
      <p:ext uri="{BB962C8B-B14F-4D97-AF65-F5344CB8AC3E}">
        <p14:creationId xmlns:p14="http://schemas.microsoft.com/office/powerpoint/2010/main" val="4124113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17</a:t>
            </a:fld>
            <a:endParaRPr lang="zh-CN" altLang="en-US"/>
          </a:p>
        </p:txBody>
      </p:sp>
    </p:spTree>
    <p:extLst>
      <p:ext uri="{BB962C8B-B14F-4D97-AF65-F5344CB8AC3E}">
        <p14:creationId xmlns:p14="http://schemas.microsoft.com/office/powerpoint/2010/main" val="246001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18</a:t>
            </a:fld>
            <a:endParaRPr lang="zh-CN" altLang="en-US"/>
          </a:p>
        </p:txBody>
      </p:sp>
    </p:spTree>
    <p:extLst>
      <p:ext uri="{BB962C8B-B14F-4D97-AF65-F5344CB8AC3E}">
        <p14:creationId xmlns:p14="http://schemas.microsoft.com/office/powerpoint/2010/main" val="233027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19</a:t>
            </a:fld>
            <a:endParaRPr lang="zh-CN" altLang="en-US"/>
          </a:p>
        </p:txBody>
      </p:sp>
    </p:spTree>
    <p:extLst>
      <p:ext uri="{BB962C8B-B14F-4D97-AF65-F5344CB8AC3E}">
        <p14:creationId xmlns:p14="http://schemas.microsoft.com/office/powerpoint/2010/main" val="2257475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20</a:t>
            </a:fld>
            <a:endParaRPr lang="zh-CN" altLang="en-US"/>
          </a:p>
        </p:txBody>
      </p:sp>
    </p:spTree>
    <p:extLst>
      <p:ext uri="{BB962C8B-B14F-4D97-AF65-F5344CB8AC3E}">
        <p14:creationId xmlns:p14="http://schemas.microsoft.com/office/powerpoint/2010/main" val="174840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21</a:t>
            </a:fld>
            <a:endParaRPr lang="zh-CN" altLang="en-US"/>
          </a:p>
        </p:txBody>
      </p:sp>
    </p:spTree>
    <p:extLst>
      <p:ext uri="{BB962C8B-B14F-4D97-AF65-F5344CB8AC3E}">
        <p14:creationId xmlns:p14="http://schemas.microsoft.com/office/powerpoint/2010/main" val="175800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583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22</a:t>
            </a:fld>
            <a:endParaRPr lang="zh-CN" altLang="en-US"/>
          </a:p>
        </p:txBody>
      </p:sp>
    </p:spTree>
    <p:extLst>
      <p:ext uri="{BB962C8B-B14F-4D97-AF65-F5344CB8AC3E}">
        <p14:creationId xmlns:p14="http://schemas.microsoft.com/office/powerpoint/2010/main" val="30017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23</a:t>
            </a:fld>
            <a:endParaRPr lang="zh-CN" altLang="en-US"/>
          </a:p>
        </p:txBody>
      </p:sp>
    </p:spTree>
    <p:extLst>
      <p:ext uri="{BB962C8B-B14F-4D97-AF65-F5344CB8AC3E}">
        <p14:creationId xmlns:p14="http://schemas.microsoft.com/office/powerpoint/2010/main" val="1609223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24</a:t>
            </a:fld>
            <a:endParaRPr lang="zh-CN" altLang="en-US"/>
          </a:p>
        </p:txBody>
      </p:sp>
    </p:spTree>
    <p:extLst>
      <p:ext uri="{BB962C8B-B14F-4D97-AF65-F5344CB8AC3E}">
        <p14:creationId xmlns:p14="http://schemas.microsoft.com/office/powerpoint/2010/main" val="3155734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25</a:t>
            </a:fld>
            <a:endParaRPr lang="zh-CN" altLang="en-US"/>
          </a:p>
        </p:txBody>
      </p:sp>
    </p:spTree>
    <p:extLst>
      <p:ext uri="{BB962C8B-B14F-4D97-AF65-F5344CB8AC3E}">
        <p14:creationId xmlns:p14="http://schemas.microsoft.com/office/powerpoint/2010/main" val="3751734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26</a:t>
            </a:fld>
            <a:endParaRPr lang="zh-CN" altLang="en-US"/>
          </a:p>
        </p:txBody>
      </p:sp>
    </p:spTree>
    <p:extLst>
      <p:ext uri="{BB962C8B-B14F-4D97-AF65-F5344CB8AC3E}">
        <p14:creationId xmlns:p14="http://schemas.microsoft.com/office/powerpoint/2010/main" val="282256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780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6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4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73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6</a:t>
            </a:fld>
            <a:endParaRPr lang="zh-CN" altLang="en-US"/>
          </a:p>
        </p:txBody>
      </p:sp>
    </p:spTree>
    <p:extLst>
      <p:ext uri="{BB962C8B-B14F-4D97-AF65-F5344CB8AC3E}">
        <p14:creationId xmlns:p14="http://schemas.microsoft.com/office/powerpoint/2010/main" val="88406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7</a:t>
            </a:fld>
            <a:endParaRPr lang="zh-CN" altLang="en-US"/>
          </a:p>
        </p:txBody>
      </p:sp>
    </p:spTree>
    <p:extLst>
      <p:ext uri="{BB962C8B-B14F-4D97-AF65-F5344CB8AC3E}">
        <p14:creationId xmlns:p14="http://schemas.microsoft.com/office/powerpoint/2010/main" val="218868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8</a:t>
            </a:fld>
            <a:endParaRPr lang="zh-CN" altLang="en-US"/>
          </a:p>
        </p:txBody>
      </p:sp>
    </p:spTree>
    <p:extLst>
      <p:ext uri="{BB962C8B-B14F-4D97-AF65-F5344CB8AC3E}">
        <p14:creationId xmlns:p14="http://schemas.microsoft.com/office/powerpoint/2010/main" val="48232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9</a:t>
            </a:fld>
            <a:endParaRPr lang="zh-CN" altLang="en-US"/>
          </a:p>
        </p:txBody>
      </p:sp>
    </p:spTree>
    <p:extLst>
      <p:ext uri="{BB962C8B-B14F-4D97-AF65-F5344CB8AC3E}">
        <p14:creationId xmlns:p14="http://schemas.microsoft.com/office/powerpoint/2010/main" val="333637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10</a:t>
            </a:fld>
            <a:endParaRPr lang="zh-CN" altLang="en-US"/>
          </a:p>
        </p:txBody>
      </p:sp>
    </p:spTree>
    <p:extLst>
      <p:ext uri="{BB962C8B-B14F-4D97-AF65-F5344CB8AC3E}">
        <p14:creationId xmlns:p14="http://schemas.microsoft.com/office/powerpoint/2010/main" val="3524048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11</a:t>
            </a:fld>
            <a:endParaRPr lang="zh-CN" altLang="en-US"/>
          </a:p>
        </p:txBody>
      </p:sp>
    </p:spTree>
    <p:extLst>
      <p:ext uri="{BB962C8B-B14F-4D97-AF65-F5344CB8AC3E}">
        <p14:creationId xmlns:p14="http://schemas.microsoft.com/office/powerpoint/2010/main" val="428336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02252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164769" y="951310"/>
            <a:ext cx="2917373" cy="2917373"/>
          </a:xfrm>
          <a:custGeom>
            <a:avLst/>
            <a:gdLst>
              <a:gd name="connsiteX0" fmla="*/ 0 w 3889830"/>
              <a:gd name="connsiteY0" fmla="*/ 0 h 3889830"/>
              <a:gd name="connsiteX1" fmla="*/ 3889830 w 3889830"/>
              <a:gd name="connsiteY1" fmla="*/ 0 h 3889830"/>
              <a:gd name="connsiteX2" fmla="*/ 3889830 w 3889830"/>
              <a:gd name="connsiteY2" fmla="*/ 3889830 h 3889830"/>
              <a:gd name="connsiteX3" fmla="*/ 0 w 3889830"/>
              <a:gd name="connsiteY3" fmla="*/ 3889830 h 3889830"/>
            </a:gdLst>
            <a:ahLst/>
            <a:cxnLst>
              <a:cxn ang="0">
                <a:pos x="connsiteX0" y="connsiteY0"/>
              </a:cxn>
              <a:cxn ang="0">
                <a:pos x="connsiteX1" y="connsiteY1"/>
              </a:cxn>
              <a:cxn ang="0">
                <a:pos x="connsiteX2" y="connsiteY2"/>
              </a:cxn>
              <a:cxn ang="0">
                <a:pos x="connsiteX3" y="connsiteY3"/>
              </a:cxn>
            </a:cxnLst>
            <a:rect l="l" t="t" r="r" b="b"/>
            <a:pathLst>
              <a:path w="3889830" h="3889830">
                <a:moveTo>
                  <a:pt x="0" y="0"/>
                </a:moveTo>
                <a:lnTo>
                  <a:pt x="3889830" y="0"/>
                </a:lnTo>
                <a:lnTo>
                  <a:pt x="3889830" y="3889830"/>
                </a:lnTo>
                <a:lnTo>
                  <a:pt x="0" y="388983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6819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10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536038" y="3210579"/>
            <a:ext cx="1241679" cy="1241679"/>
          </a:xfrm>
          <a:custGeom>
            <a:avLst/>
            <a:gdLst>
              <a:gd name="connsiteX0" fmla="*/ 827786 w 1655572"/>
              <a:gd name="connsiteY0" fmla="*/ 0 h 1655572"/>
              <a:gd name="connsiteX1" fmla="*/ 1655572 w 1655572"/>
              <a:gd name="connsiteY1" fmla="*/ 827786 h 1655572"/>
              <a:gd name="connsiteX2" fmla="*/ 827786 w 1655572"/>
              <a:gd name="connsiteY2" fmla="*/ 1655572 h 1655572"/>
              <a:gd name="connsiteX3" fmla="*/ 0 w 1655572"/>
              <a:gd name="connsiteY3" fmla="*/ 827786 h 1655572"/>
              <a:gd name="connsiteX4" fmla="*/ 827786 w 1655572"/>
              <a:gd name="connsiteY4" fmla="*/ 0 h 165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572" h="1655572">
                <a:moveTo>
                  <a:pt x="827786" y="0"/>
                </a:moveTo>
                <a:cubicBezTo>
                  <a:pt x="1284960" y="0"/>
                  <a:pt x="1655572" y="370612"/>
                  <a:pt x="1655572" y="827786"/>
                </a:cubicBezTo>
                <a:cubicBezTo>
                  <a:pt x="1655572" y="1284960"/>
                  <a:pt x="1284960" y="1655572"/>
                  <a:pt x="827786" y="1655572"/>
                </a:cubicBezTo>
                <a:cubicBezTo>
                  <a:pt x="370612" y="1655572"/>
                  <a:pt x="0" y="1284960"/>
                  <a:pt x="0" y="827786"/>
                </a:cubicBezTo>
                <a:cubicBezTo>
                  <a:pt x="0" y="370612"/>
                  <a:pt x="370612" y="0"/>
                  <a:pt x="82778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796229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586076" y="1775069"/>
            <a:ext cx="2133903" cy="2133905"/>
          </a:xfrm>
          <a:custGeom>
            <a:avLst/>
            <a:gdLst>
              <a:gd name="connsiteX0" fmla="*/ 1422602 w 2845204"/>
              <a:gd name="connsiteY0" fmla="*/ 0 h 2845206"/>
              <a:gd name="connsiteX1" fmla="*/ 2845204 w 2845204"/>
              <a:gd name="connsiteY1" fmla="*/ 1422603 h 2845206"/>
              <a:gd name="connsiteX2" fmla="*/ 1422602 w 2845204"/>
              <a:gd name="connsiteY2" fmla="*/ 2845206 h 2845206"/>
              <a:gd name="connsiteX3" fmla="*/ 0 w 2845204"/>
              <a:gd name="connsiteY3" fmla="*/ 1422603 h 2845206"/>
              <a:gd name="connsiteX4" fmla="*/ 1422602 w 2845204"/>
              <a:gd name="connsiteY4" fmla="*/ 0 h 2845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204" h="2845206">
                <a:moveTo>
                  <a:pt x="1422602" y="0"/>
                </a:moveTo>
                <a:cubicBezTo>
                  <a:pt x="2208283" y="0"/>
                  <a:pt x="2845204" y="636921"/>
                  <a:pt x="2845204" y="1422603"/>
                </a:cubicBezTo>
                <a:cubicBezTo>
                  <a:pt x="2845204" y="2208285"/>
                  <a:pt x="2208283" y="2845206"/>
                  <a:pt x="1422602" y="2845206"/>
                </a:cubicBezTo>
                <a:cubicBezTo>
                  <a:pt x="636921" y="2845206"/>
                  <a:pt x="0" y="2208285"/>
                  <a:pt x="0" y="1422603"/>
                </a:cubicBezTo>
                <a:cubicBezTo>
                  <a:pt x="0" y="636921"/>
                  <a:pt x="636921" y="0"/>
                  <a:pt x="1422602"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951976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796995"/>
            <a:ext cx="2896622" cy="2090057"/>
          </a:xfrm>
          <a:custGeom>
            <a:avLst/>
            <a:gdLst>
              <a:gd name="connsiteX0" fmla="*/ 0 w 3862162"/>
              <a:gd name="connsiteY0" fmla="*/ 0 h 2786743"/>
              <a:gd name="connsiteX1" fmla="*/ 3862162 w 3862162"/>
              <a:gd name="connsiteY1" fmla="*/ 0 h 2786743"/>
              <a:gd name="connsiteX2" fmla="*/ 3862162 w 3862162"/>
              <a:gd name="connsiteY2" fmla="*/ 2786743 h 2786743"/>
              <a:gd name="connsiteX3" fmla="*/ 0 w 3862162"/>
              <a:gd name="connsiteY3" fmla="*/ 2786743 h 2786743"/>
            </a:gdLst>
            <a:ahLst/>
            <a:cxnLst>
              <a:cxn ang="0">
                <a:pos x="connsiteX0" y="connsiteY0"/>
              </a:cxn>
              <a:cxn ang="0">
                <a:pos x="connsiteX1" y="connsiteY1"/>
              </a:cxn>
              <a:cxn ang="0">
                <a:pos x="connsiteX2" y="connsiteY2"/>
              </a:cxn>
              <a:cxn ang="0">
                <a:pos x="connsiteX3" y="connsiteY3"/>
              </a:cxn>
            </a:cxnLst>
            <a:rect l="l" t="t" r="r" b="b"/>
            <a:pathLst>
              <a:path w="3862162" h="2786743">
                <a:moveTo>
                  <a:pt x="0" y="0"/>
                </a:moveTo>
                <a:lnTo>
                  <a:pt x="3862162" y="0"/>
                </a:lnTo>
                <a:lnTo>
                  <a:pt x="3862162" y="2786743"/>
                </a:lnTo>
                <a:lnTo>
                  <a:pt x="0" y="278674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4763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9" r:id="rId4"/>
    <p:sldLayoutId id="2147483660" r:id="rId5"/>
    <p:sldLayoutId id="2147483661" r:id="rId6"/>
    <p:sldLayoutId id="2147483664" r:id="rId7"/>
    <p:sldLayoutId id="2147483666" r:id="rId8"/>
    <p:sldLayoutId id="214748366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2.tiff"/><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notebooks/welcome.ipynb?hl=en" TargetMode="External"/><Relationship Id="rId2" Type="http://schemas.openxmlformats.org/officeDocument/2006/relationships/slideLayout" Target="../slideLayouts/slideLayout3.xml"/><Relationship Id="rId1" Type="http://schemas.openxmlformats.org/officeDocument/2006/relationships/video" Target="https://www.youtube.com/embed/inN8seMm7UI?feature=oembed" TargetMode="Externa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yann.lecun.com/exdb/mnist/"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s://www.cs.toronto.edu/~kriz/cifar.html"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nih.gov/news-events/news-releases/nih-clinical-center-provides-one-largest-publicly-available-chest-x-ray-datasets-scientific-community" TargetMode="External"/><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kaggle.com/dataset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ih.gov/research-trainin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cidm.nchc.org.tw/" TargetMode="Externa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2140860" y="1367899"/>
            <a:ext cx="5342247" cy="1121604"/>
          </a:xfrm>
          <a:prstGeom prst="rect">
            <a:avLst/>
          </a:prstGeom>
        </p:spPr>
        <p:txBody>
          <a:bodyPr spcFirstLastPara="1" wrap="square" lIns="91425" tIns="91425" rIns="91425" bIns="91425" anchor="b" anchorCtr="0">
            <a:noAutofit/>
          </a:bodyPr>
          <a:lstStyle/>
          <a:p>
            <a:pPr lvl="0" algn="ctr">
              <a:defRPr/>
            </a:pPr>
            <a:r>
              <a:rPr lang="zh-CN" altLang="en-US" dirty="0">
                <a:solidFill>
                  <a:prstClr val="black"/>
                </a:solidFill>
              </a:rPr>
              <a:t>深度學習</a:t>
            </a:r>
            <a:r>
              <a:rPr lang="zh-TW" altLang="en-US" dirty="0">
                <a:solidFill>
                  <a:prstClr val="black"/>
                </a:solidFill>
              </a:rPr>
              <a:t>實</a:t>
            </a:r>
            <a:r>
              <a:rPr lang="zh-CN" altLang="en-US" dirty="0">
                <a:solidFill>
                  <a:prstClr val="black"/>
                </a:solidFill>
              </a:rPr>
              <a:t>作</a:t>
            </a:r>
            <a:r>
              <a:rPr lang="en-US" altLang="zh-CN" dirty="0">
                <a:solidFill>
                  <a:prstClr val="black"/>
                </a:solidFill>
              </a:rPr>
              <a:t>(I)</a:t>
            </a:r>
            <a:endParaRPr lang="zh-TW" altLang="en-US" sz="3200" dirty="0">
              <a:latin typeface="標楷體" panose="03000509000000000000" pitchFamily="65" charset="-120"/>
              <a:ea typeface="標楷體" panose="03000509000000000000" pitchFamily="65" charset="-120"/>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文本框 11"/>
          <p:cNvSpPr txBox="1"/>
          <p:nvPr/>
        </p:nvSpPr>
        <p:spPr>
          <a:xfrm flipH="1">
            <a:off x="1720717" y="3699769"/>
            <a:ext cx="6182536" cy="677108"/>
          </a:xfrm>
          <a:prstGeom prst="rect">
            <a:avLst/>
          </a:prstGeom>
          <a:noFill/>
        </p:spPr>
        <p:txBody>
          <a:bodyPr wrap="square" rtlCol="0">
            <a:spAutoFit/>
          </a:bodyPr>
          <a:lstStyle/>
          <a:p>
            <a:pPr algn="ctr">
              <a:spcBef>
                <a:spcPts val="1200"/>
              </a:spcBef>
            </a:pPr>
            <a:r>
              <a:rPr lang="zh-TW" altLang="en-US" b="1"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陳泓勳</a:t>
            </a:r>
            <a:endParaRPr lang="en-US" altLang="zh-TW" b="1"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endParaRPr>
          </a:p>
          <a:p>
            <a:pPr algn="ctr">
              <a:spcBef>
                <a:spcPts val="1200"/>
              </a:spcBef>
            </a:pPr>
            <a:r>
              <a:rPr lang="en-US" altLang="zh-TW" b="1"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2020.08.10</a:t>
            </a:r>
            <a:endParaRPr lang="zh-TW" altLang="en-US" b="1"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endParaRPr>
          </a:p>
        </p:txBody>
      </p:sp>
      <p:sp>
        <p:nvSpPr>
          <p:cNvPr id="13" name="Google Shape;71;p12"/>
          <p:cNvSpPr txBox="1">
            <a:spLocks/>
          </p:cNvSpPr>
          <p:nvPr/>
        </p:nvSpPr>
        <p:spPr>
          <a:xfrm>
            <a:off x="2140859" y="2489503"/>
            <a:ext cx="5342247" cy="5608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3600"/>
              <a:buFont typeface="Lora"/>
              <a:buNone/>
              <a:defRPr sz="3600" b="1" i="0" u="none" strike="noStrike" cap="none">
                <a:solidFill>
                  <a:srgbClr val="000000"/>
                </a:solidFill>
                <a:latin typeface="Lora"/>
                <a:ea typeface="Lora"/>
                <a:cs typeface="Lora"/>
                <a:sym typeface="Lora"/>
              </a:defRPr>
            </a:lvl9pPr>
          </a:lstStyle>
          <a:p>
            <a:pPr algn="ctr">
              <a:defRPr/>
            </a:pPr>
            <a:r>
              <a:rPr lang="zh-CN" altLang="en-US" sz="2000" dirty="0">
                <a:latin typeface="標楷體" panose="03000509000000000000" pitchFamily="65" charset="-120"/>
                <a:ea typeface="標楷體" panose="03000509000000000000" pitchFamily="65" charset="-120"/>
              </a:rPr>
              <a:t>環境設定</a:t>
            </a:r>
            <a:endParaRPr lang="zh-TW" altLang="en-US" sz="2000" dirty="0">
              <a:latin typeface="標楷體" panose="03000509000000000000" pitchFamily="65" charset="-120"/>
              <a:ea typeface="標楷體" panose="03000509000000000000"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rot="1800000">
            <a:off x="2058929" y="3763642"/>
            <a:ext cx="8098911" cy="2138112"/>
          </a:xfrm>
          <a:custGeom>
            <a:avLst/>
            <a:gdLst>
              <a:gd name="connsiteX0" fmla="*/ 0 w 13677900"/>
              <a:gd name="connsiteY0" fmla="*/ 0 h 2842423"/>
              <a:gd name="connsiteX1" fmla="*/ 13677900 w 13677900"/>
              <a:gd name="connsiteY1" fmla="*/ 0 h 2842423"/>
              <a:gd name="connsiteX2" fmla="*/ 13677900 w 13677900"/>
              <a:gd name="connsiteY2" fmla="*/ 2842423 h 2842423"/>
              <a:gd name="connsiteX3" fmla="*/ 0 w 13677900"/>
              <a:gd name="connsiteY3" fmla="*/ 2842423 h 2842423"/>
              <a:gd name="connsiteX4" fmla="*/ 0 w 13677900"/>
              <a:gd name="connsiteY4" fmla="*/ 0 h 2842423"/>
              <a:gd name="connsiteX0" fmla="*/ 0 w 13677900"/>
              <a:gd name="connsiteY0" fmla="*/ 22477 h 2864900"/>
              <a:gd name="connsiteX1" fmla="*/ 2979974 w 13677900"/>
              <a:gd name="connsiteY1" fmla="*/ 0 h 2864900"/>
              <a:gd name="connsiteX2" fmla="*/ 13677900 w 13677900"/>
              <a:gd name="connsiteY2" fmla="*/ 22477 h 2864900"/>
              <a:gd name="connsiteX3" fmla="*/ 13677900 w 13677900"/>
              <a:gd name="connsiteY3" fmla="*/ 2864900 h 2864900"/>
              <a:gd name="connsiteX4" fmla="*/ 0 w 13677900"/>
              <a:gd name="connsiteY4" fmla="*/ 2864900 h 2864900"/>
              <a:gd name="connsiteX5" fmla="*/ 0 w 13677900"/>
              <a:gd name="connsiteY5" fmla="*/ 22477 h 2864900"/>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864900 h 2873716"/>
              <a:gd name="connsiteX6" fmla="*/ 0 w 13677900"/>
              <a:gd name="connsiteY6" fmla="*/ 22477 h 2873716"/>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2477 h 2873716"/>
              <a:gd name="connsiteX0" fmla="*/ 0 w 10798548"/>
              <a:gd name="connsiteY0" fmla="*/ 2873716 h 2873716"/>
              <a:gd name="connsiteX1" fmla="*/ 100622 w 10798548"/>
              <a:gd name="connsiteY1" fmla="*/ 0 h 2873716"/>
              <a:gd name="connsiteX2" fmla="*/ 10798548 w 10798548"/>
              <a:gd name="connsiteY2" fmla="*/ 22477 h 2873716"/>
              <a:gd name="connsiteX3" fmla="*/ 10798548 w 10798548"/>
              <a:gd name="connsiteY3" fmla="*/ 2864900 h 2873716"/>
              <a:gd name="connsiteX4" fmla="*/ 0 w 10798548"/>
              <a:gd name="connsiteY4" fmla="*/ 2873716 h 287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8548" h="2873716">
                <a:moveTo>
                  <a:pt x="0" y="2873716"/>
                </a:moveTo>
                <a:lnTo>
                  <a:pt x="100622" y="0"/>
                </a:lnTo>
                <a:lnTo>
                  <a:pt x="10798548" y="22477"/>
                </a:lnTo>
                <a:lnTo>
                  <a:pt x="10798548" y="2864900"/>
                </a:lnTo>
                <a:lnTo>
                  <a:pt x="0" y="2873716"/>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5" name="椭圆 4"/>
          <p:cNvSpPr/>
          <p:nvPr/>
        </p:nvSpPr>
        <p:spPr>
          <a:xfrm flipH="1">
            <a:off x="1229562" y="1418556"/>
            <a:ext cx="2846933" cy="2846933"/>
          </a:xfrm>
          <a:prstGeom prst="ellipse">
            <a:avLst/>
          </a:prstGeom>
          <a:noFill/>
          <a:ln w="19050">
            <a:solidFill>
              <a:schemeClr val="bg2">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grpSp>
        <p:nvGrpSpPr>
          <p:cNvPr id="41" name="组合 40"/>
          <p:cNvGrpSpPr/>
          <p:nvPr/>
        </p:nvGrpSpPr>
        <p:grpSpPr>
          <a:xfrm>
            <a:off x="3498716" y="1623953"/>
            <a:ext cx="6231928" cy="2187744"/>
            <a:chOff x="4664954" y="2165271"/>
            <a:chExt cx="8309237" cy="2916992"/>
          </a:xfrm>
        </p:grpSpPr>
        <p:sp>
          <p:nvSpPr>
            <p:cNvPr id="37" name="矩形 36"/>
            <p:cNvSpPr/>
            <p:nvPr/>
          </p:nvSpPr>
          <p:spPr>
            <a:xfrm rot="1800000">
              <a:off x="4664954" y="4259426"/>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4" name="组合 33"/>
            <p:cNvGrpSpPr/>
            <p:nvPr/>
          </p:nvGrpSpPr>
          <p:grpSpPr>
            <a:xfrm>
              <a:off x="4792906" y="2165271"/>
              <a:ext cx="869091" cy="869091"/>
              <a:chOff x="4764331" y="2165271"/>
              <a:chExt cx="869091" cy="869091"/>
            </a:xfrm>
          </p:grpSpPr>
          <p:sp>
            <p:nvSpPr>
              <p:cNvPr id="23" name="椭圆 22"/>
              <p:cNvSpPr/>
              <p:nvPr/>
            </p:nvSpPr>
            <p:spPr>
              <a:xfrm rot="10800000" flipH="1" flipV="1">
                <a:off x="4764331" y="2165271"/>
                <a:ext cx="869091" cy="869091"/>
              </a:xfrm>
              <a:prstGeom prst="ellipse">
                <a:avLst/>
              </a:prstGeom>
              <a:solidFill>
                <a:schemeClr val="accent1"/>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4" name="任意多边形: 形状 24"/>
              <p:cNvSpPr/>
              <p:nvPr/>
            </p:nvSpPr>
            <p:spPr>
              <a:xfrm flipH="1">
                <a:off x="5034478" y="2455780"/>
                <a:ext cx="328796" cy="28807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sz="1050"/>
              </a:p>
            </p:txBody>
          </p:sp>
        </p:grpSp>
      </p:grpSp>
      <p:grpSp>
        <p:nvGrpSpPr>
          <p:cNvPr id="42" name="组合 41"/>
          <p:cNvGrpSpPr/>
          <p:nvPr/>
        </p:nvGrpSpPr>
        <p:grpSpPr>
          <a:xfrm>
            <a:off x="3498716" y="3465973"/>
            <a:ext cx="6231928" cy="2195428"/>
            <a:chOff x="4664954" y="4621297"/>
            <a:chExt cx="8309237" cy="2927237"/>
          </a:xfrm>
        </p:grpSpPr>
        <p:sp>
          <p:nvSpPr>
            <p:cNvPr id="38" name="矩形 36"/>
            <p:cNvSpPr/>
            <p:nvPr/>
          </p:nvSpPr>
          <p:spPr>
            <a:xfrm rot="1800000">
              <a:off x="4664954" y="6725697"/>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6" name="组合 35"/>
            <p:cNvGrpSpPr/>
            <p:nvPr/>
          </p:nvGrpSpPr>
          <p:grpSpPr>
            <a:xfrm>
              <a:off x="4774293" y="4621297"/>
              <a:ext cx="869091" cy="869091"/>
              <a:chOff x="4745718" y="4621297"/>
              <a:chExt cx="869091" cy="869091"/>
            </a:xfrm>
          </p:grpSpPr>
          <p:sp>
            <p:nvSpPr>
              <p:cNvPr id="21" name="椭圆 20"/>
              <p:cNvSpPr/>
              <p:nvPr/>
            </p:nvSpPr>
            <p:spPr>
              <a:xfrm rot="10800000" flipH="1" flipV="1">
                <a:off x="4745718" y="4621297"/>
                <a:ext cx="869091" cy="869091"/>
              </a:xfrm>
              <a:prstGeom prst="ellipse">
                <a:avLst/>
              </a:prstGeom>
              <a:solidFill>
                <a:schemeClr val="accent2"/>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2" name="任意多边形: 形状 22"/>
              <p:cNvSpPr/>
              <p:nvPr/>
            </p:nvSpPr>
            <p:spPr>
              <a:xfrm flipH="1">
                <a:off x="5015862" y="4893803"/>
                <a:ext cx="328802" cy="3240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sz="1050"/>
              </a:p>
            </p:txBody>
          </p:sp>
        </p:grpSp>
      </p:grpSp>
      <p:grpSp>
        <p:nvGrpSpPr>
          <p:cNvPr id="40" name="组合 39"/>
          <p:cNvGrpSpPr/>
          <p:nvPr/>
        </p:nvGrpSpPr>
        <p:grpSpPr>
          <a:xfrm>
            <a:off x="3646491" y="2534473"/>
            <a:ext cx="6231928" cy="2220437"/>
            <a:chOff x="4861987" y="3456417"/>
            <a:chExt cx="8309237" cy="2960582"/>
          </a:xfrm>
        </p:grpSpPr>
        <p:sp>
          <p:nvSpPr>
            <p:cNvPr id="39" name="矩形 36"/>
            <p:cNvSpPr/>
            <p:nvPr/>
          </p:nvSpPr>
          <p:spPr>
            <a:xfrm rot="1800000">
              <a:off x="4861987" y="5594162"/>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5" name="组合 34"/>
            <p:cNvGrpSpPr/>
            <p:nvPr/>
          </p:nvGrpSpPr>
          <p:grpSpPr>
            <a:xfrm>
              <a:off x="5027693" y="3456417"/>
              <a:ext cx="869091" cy="869091"/>
              <a:chOff x="4999118" y="3354817"/>
              <a:chExt cx="869091" cy="869091"/>
            </a:xfrm>
          </p:grpSpPr>
          <p:sp>
            <p:nvSpPr>
              <p:cNvPr id="13" name="椭圆 12"/>
              <p:cNvSpPr/>
              <p:nvPr/>
            </p:nvSpPr>
            <p:spPr>
              <a:xfrm rot="10800000" flipH="1" flipV="1">
                <a:off x="4999118" y="3354817"/>
                <a:ext cx="869091" cy="869091"/>
              </a:xfrm>
              <a:prstGeom prst="ellipse">
                <a:avLst/>
              </a:prstGeom>
              <a:solidFill>
                <a:schemeClr val="accent4"/>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4" name="任意多边形: 形状 41"/>
              <p:cNvSpPr/>
              <p:nvPr/>
            </p:nvSpPr>
            <p:spPr>
              <a:xfrm flipH="1">
                <a:off x="5307662" y="3634942"/>
                <a:ext cx="252002" cy="308842"/>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sz="1050"/>
              </a:p>
            </p:txBody>
          </p:sp>
        </p:grpSp>
      </p:grpSp>
      <p:grpSp>
        <p:nvGrpSpPr>
          <p:cNvPr id="28" name="组合 27"/>
          <p:cNvGrpSpPr/>
          <p:nvPr/>
        </p:nvGrpSpPr>
        <p:grpSpPr>
          <a:xfrm>
            <a:off x="656035" y="228601"/>
            <a:ext cx="887182" cy="637814"/>
            <a:chOff x="874713" y="304800"/>
            <a:chExt cx="1182909" cy="850419"/>
          </a:xfrm>
        </p:grpSpPr>
        <p:sp>
          <p:nvSpPr>
            <p:cNvPr id="29"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任意多边形 29"/>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1"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32" name="文本框 31"/>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endParaRPr lang="zh-CN" altLang="en-US" sz="2400" kern="1200" dirty="0">
              <a:solidFill>
                <a:prstClr val="black"/>
              </a:solidFill>
              <a:ea typeface="微软雅黑"/>
              <a:cs typeface="+mn-cs"/>
            </a:endParaRPr>
          </a:p>
        </p:txBody>
      </p:sp>
      <p:grpSp>
        <p:nvGrpSpPr>
          <p:cNvPr id="46" name="组合 45"/>
          <p:cNvGrpSpPr/>
          <p:nvPr/>
        </p:nvGrpSpPr>
        <p:grpSpPr>
          <a:xfrm>
            <a:off x="4338521" y="1591262"/>
            <a:ext cx="3714996" cy="533068"/>
            <a:chOff x="874712" y="3325188"/>
            <a:chExt cx="4953328" cy="710757"/>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建議</a:t>
              </a:r>
              <a:r>
                <a:rPr lang="en-US" altLang="zh-TW" sz="1050" dirty="0">
                  <a:solidFill>
                    <a:schemeClr val="tx1">
                      <a:lumMod val="75000"/>
                      <a:lumOff val="25000"/>
                    </a:schemeClr>
                  </a:solidFill>
                </a:rPr>
                <a:t>”</a:t>
              </a:r>
              <a:r>
                <a:rPr lang="zh-TW" altLang="en-US" sz="1050" dirty="0">
                  <a:solidFill>
                    <a:schemeClr val="tx1">
                      <a:lumMod val="75000"/>
                      <a:lumOff val="25000"/>
                    </a:schemeClr>
                  </a:solidFill>
                </a:rPr>
                <a:t>不要增加至環境變數</a:t>
              </a:r>
              <a:r>
                <a:rPr lang="en-US" altLang="zh-TW" sz="1050" dirty="0">
                  <a:solidFill>
                    <a:schemeClr val="tx1">
                      <a:lumMod val="75000"/>
                      <a:lumOff val="25000"/>
                    </a:schemeClr>
                  </a:solidFill>
                </a:rPr>
                <a:t>”</a:t>
              </a:r>
              <a:endParaRPr lang="zh-CN" altLang="en-US" sz="1050" dirty="0">
                <a:solidFill>
                  <a:schemeClr val="tx1">
                    <a:lumMod val="75000"/>
                    <a:lumOff val="25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2" y="3325188"/>
              <a:ext cx="4953328"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Step 6. </a:t>
              </a:r>
              <a:r>
                <a:rPr lang="zh-TW" altLang="en-US" sz="1050" b="1" dirty="0"/>
                <a:t>選擇是否要將</a:t>
              </a:r>
              <a:r>
                <a:rPr lang="en-US" altLang="zh-TW" sz="1050" b="1" dirty="0"/>
                <a:t>Anaconda</a:t>
              </a:r>
              <a:r>
                <a:rPr lang="zh-TW" altLang="en-US" sz="1050" b="1" dirty="0"/>
                <a:t>加至環境變數</a:t>
              </a:r>
              <a:endParaRPr lang="zh-CN" altLang="en-US" sz="1050" b="1" dirty="0"/>
            </a:p>
          </p:txBody>
        </p:sp>
      </p:grpSp>
      <p:grpSp>
        <p:nvGrpSpPr>
          <p:cNvPr id="49" name="组合 48"/>
          <p:cNvGrpSpPr/>
          <p:nvPr/>
        </p:nvGrpSpPr>
        <p:grpSpPr>
          <a:xfrm>
            <a:off x="4338521" y="3427622"/>
            <a:ext cx="3539728" cy="532875"/>
            <a:chOff x="874712" y="3325188"/>
            <a:chExt cx="4719637" cy="710500"/>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3" y="3325188"/>
              <a:ext cx="2241975"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b="1" dirty="0"/>
            </a:p>
          </p:txBody>
        </p:sp>
      </p:grpSp>
      <p:grpSp>
        <p:nvGrpSpPr>
          <p:cNvPr id="52" name="组合 51"/>
          <p:cNvGrpSpPr/>
          <p:nvPr/>
        </p:nvGrpSpPr>
        <p:grpSpPr>
          <a:xfrm>
            <a:off x="4603763" y="2509442"/>
            <a:ext cx="3539728" cy="532875"/>
            <a:chOff x="874712" y="3325188"/>
            <a:chExt cx="4719637" cy="710500"/>
          </a:xfrm>
        </p:grpSpPr>
        <p:sp>
          <p:nvSpPr>
            <p:cNvPr id="53" name="矩形 52">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2" y="3325188"/>
              <a:ext cx="3324962"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b="1" dirty="0"/>
            </a:p>
          </p:txBody>
        </p:sp>
      </p:grpSp>
      <p:pic>
        <p:nvPicPr>
          <p:cNvPr id="8" name="圖片版面配置區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7" r="2047"/>
          <a:stretch>
            <a:fillRect/>
          </a:stretch>
        </p:blipFill>
        <p:spPr/>
      </p:pic>
      <p:grpSp>
        <p:nvGrpSpPr>
          <p:cNvPr id="44" name="组合 51"/>
          <p:cNvGrpSpPr/>
          <p:nvPr/>
        </p:nvGrpSpPr>
        <p:grpSpPr>
          <a:xfrm>
            <a:off x="4464861" y="3515839"/>
            <a:ext cx="4442375" cy="533068"/>
            <a:chOff x="874712" y="3325188"/>
            <a:chExt cx="5923166" cy="710757"/>
          </a:xfrm>
        </p:grpSpPr>
        <p:sp>
          <p:nvSpPr>
            <p:cNvPr id="45" name="矩形 44">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建議選擇</a:t>
              </a:r>
              <a:r>
                <a:rPr lang="en-US" altLang="zh-TW" sz="1050" dirty="0">
                  <a:solidFill>
                    <a:schemeClr val="tx1">
                      <a:lumMod val="75000"/>
                      <a:lumOff val="25000"/>
                    </a:schemeClr>
                  </a:solidFill>
                </a:rPr>
                <a:t>”</a:t>
              </a:r>
              <a:r>
                <a:rPr lang="zh-TW" altLang="en-US" sz="1050" dirty="0">
                  <a:solidFill>
                    <a:schemeClr val="tx1">
                      <a:lumMod val="75000"/>
                      <a:lumOff val="25000"/>
                    </a:schemeClr>
                  </a:solidFill>
                </a:rPr>
                <a:t>是</a:t>
              </a:r>
              <a:r>
                <a:rPr lang="en-US" altLang="zh-TW" sz="1050" dirty="0">
                  <a:solidFill>
                    <a:schemeClr val="tx1">
                      <a:lumMod val="75000"/>
                      <a:lumOff val="25000"/>
                    </a:schemeClr>
                  </a:solidFill>
                </a:rPr>
                <a:t>”</a:t>
              </a:r>
              <a:endParaRPr lang="zh-CN" altLang="en-US" sz="1050" dirty="0">
                <a:solidFill>
                  <a:schemeClr val="tx1">
                    <a:lumMod val="75000"/>
                    <a:lumOff val="25000"/>
                  </a:schemeClr>
                </a:solidFill>
              </a:endParaRPr>
            </a:p>
          </p:txBody>
        </p:sp>
        <p:sp>
          <p:nvSpPr>
            <p:cNvPr id="55" name="矩形 54">
              <a:extLst>
                <a:ext uri="{FF2B5EF4-FFF2-40B4-BE49-F238E27FC236}">
                  <a16:creationId xmlns:a16="http://schemas.microsoft.com/office/drawing/2014/main" id="{CBCE2F27-1948-4AAF-B7D2-B7B4F23C2784}"/>
                </a:ext>
              </a:extLst>
            </p:cNvPr>
            <p:cNvSpPr/>
            <p:nvPr/>
          </p:nvSpPr>
          <p:spPr>
            <a:xfrm>
              <a:off x="874712" y="3325188"/>
              <a:ext cx="5923166" cy="61640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Step 7. </a:t>
              </a:r>
              <a:r>
                <a:rPr lang="zh-TW" altLang="en-US" sz="1050" b="1" dirty="0"/>
                <a:t>選擇是否要以</a:t>
              </a:r>
              <a:r>
                <a:rPr lang="en-US" altLang="zh-TW" sz="1050" b="1" dirty="0"/>
                <a:t>Anaconda</a:t>
              </a:r>
              <a:r>
                <a:rPr lang="zh-TW" altLang="en-US" sz="1050" b="1" dirty="0"/>
                <a:t>做為預設的</a:t>
              </a:r>
              <a:r>
                <a:rPr lang="en-US" altLang="zh-TW" sz="1050" b="1" dirty="0"/>
                <a:t>Python 3.7</a:t>
              </a:r>
            </a:p>
            <a:p>
              <a:pPr algn="just">
                <a:lnSpc>
                  <a:spcPct val="120000"/>
                </a:lnSpc>
              </a:pPr>
              <a:endParaRPr lang="zh-CN" altLang="en-US" sz="1050" b="1" dirty="0"/>
            </a:p>
          </p:txBody>
        </p:sp>
      </p:grpSp>
      <p:pic>
        <p:nvPicPr>
          <p:cNvPr id="3" name="圖片 2"/>
          <p:cNvPicPr>
            <a:picLocks noChangeAspect="1"/>
          </p:cNvPicPr>
          <p:nvPr/>
        </p:nvPicPr>
        <p:blipFill>
          <a:blip r:embed="rId4"/>
          <a:stretch>
            <a:fillRect/>
          </a:stretch>
        </p:blipFill>
        <p:spPr>
          <a:xfrm>
            <a:off x="4777625" y="2129431"/>
            <a:ext cx="1769645" cy="1359009"/>
          </a:xfrm>
          <a:prstGeom prst="rect">
            <a:avLst/>
          </a:prstGeom>
        </p:spPr>
      </p:pic>
    </p:spTree>
    <p:extLst>
      <p:ext uri="{BB962C8B-B14F-4D97-AF65-F5344CB8AC3E}">
        <p14:creationId xmlns:p14="http://schemas.microsoft.com/office/powerpoint/2010/main" val="2868356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1000" fill="hold"/>
                                        <p:tgtEl>
                                          <p:spTgt spid="42"/>
                                        </p:tgtEl>
                                        <p:attrNameLst>
                                          <p:attrName>ppt_x</p:attrName>
                                        </p:attrNameLst>
                                      </p:cBhvr>
                                      <p:tavLst>
                                        <p:tav tm="0">
                                          <p:val>
                                            <p:strVal val="1+#ppt_w/2"/>
                                          </p:val>
                                        </p:tav>
                                        <p:tav tm="100000">
                                          <p:val>
                                            <p:strVal val="#ppt_x"/>
                                          </p:val>
                                        </p:tav>
                                      </p:tavLst>
                                    </p:anim>
                                    <p:anim calcmode="lin" valueType="num">
                                      <p:cBhvr additive="base">
                                        <p:cTn id="35" dur="1000" fill="hold"/>
                                        <p:tgtEl>
                                          <p:spTgt spid="4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rot="1800000">
            <a:off x="2058929" y="3763642"/>
            <a:ext cx="8098911" cy="2138112"/>
          </a:xfrm>
          <a:custGeom>
            <a:avLst/>
            <a:gdLst>
              <a:gd name="connsiteX0" fmla="*/ 0 w 13677900"/>
              <a:gd name="connsiteY0" fmla="*/ 0 h 2842423"/>
              <a:gd name="connsiteX1" fmla="*/ 13677900 w 13677900"/>
              <a:gd name="connsiteY1" fmla="*/ 0 h 2842423"/>
              <a:gd name="connsiteX2" fmla="*/ 13677900 w 13677900"/>
              <a:gd name="connsiteY2" fmla="*/ 2842423 h 2842423"/>
              <a:gd name="connsiteX3" fmla="*/ 0 w 13677900"/>
              <a:gd name="connsiteY3" fmla="*/ 2842423 h 2842423"/>
              <a:gd name="connsiteX4" fmla="*/ 0 w 13677900"/>
              <a:gd name="connsiteY4" fmla="*/ 0 h 2842423"/>
              <a:gd name="connsiteX0" fmla="*/ 0 w 13677900"/>
              <a:gd name="connsiteY0" fmla="*/ 22477 h 2864900"/>
              <a:gd name="connsiteX1" fmla="*/ 2979974 w 13677900"/>
              <a:gd name="connsiteY1" fmla="*/ 0 h 2864900"/>
              <a:gd name="connsiteX2" fmla="*/ 13677900 w 13677900"/>
              <a:gd name="connsiteY2" fmla="*/ 22477 h 2864900"/>
              <a:gd name="connsiteX3" fmla="*/ 13677900 w 13677900"/>
              <a:gd name="connsiteY3" fmla="*/ 2864900 h 2864900"/>
              <a:gd name="connsiteX4" fmla="*/ 0 w 13677900"/>
              <a:gd name="connsiteY4" fmla="*/ 2864900 h 2864900"/>
              <a:gd name="connsiteX5" fmla="*/ 0 w 13677900"/>
              <a:gd name="connsiteY5" fmla="*/ 22477 h 2864900"/>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864900 h 2873716"/>
              <a:gd name="connsiteX6" fmla="*/ 0 w 13677900"/>
              <a:gd name="connsiteY6" fmla="*/ 22477 h 2873716"/>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2477 h 2873716"/>
              <a:gd name="connsiteX0" fmla="*/ 0 w 10798548"/>
              <a:gd name="connsiteY0" fmla="*/ 2873716 h 2873716"/>
              <a:gd name="connsiteX1" fmla="*/ 100622 w 10798548"/>
              <a:gd name="connsiteY1" fmla="*/ 0 h 2873716"/>
              <a:gd name="connsiteX2" fmla="*/ 10798548 w 10798548"/>
              <a:gd name="connsiteY2" fmla="*/ 22477 h 2873716"/>
              <a:gd name="connsiteX3" fmla="*/ 10798548 w 10798548"/>
              <a:gd name="connsiteY3" fmla="*/ 2864900 h 2873716"/>
              <a:gd name="connsiteX4" fmla="*/ 0 w 10798548"/>
              <a:gd name="connsiteY4" fmla="*/ 2873716 h 287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8548" h="2873716">
                <a:moveTo>
                  <a:pt x="0" y="2873716"/>
                </a:moveTo>
                <a:lnTo>
                  <a:pt x="100622" y="0"/>
                </a:lnTo>
                <a:lnTo>
                  <a:pt x="10798548" y="22477"/>
                </a:lnTo>
                <a:lnTo>
                  <a:pt x="10798548" y="2864900"/>
                </a:lnTo>
                <a:lnTo>
                  <a:pt x="0" y="2873716"/>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5" name="椭圆 4"/>
          <p:cNvSpPr/>
          <p:nvPr/>
        </p:nvSpPr>
        <p:spPr>
          <a:xfrm flipH="1">
            <a:off x="1229562" y="1418556"/>
            <a:ext cx="2846933" cy="2846933"/>
          </a:xfrm>
          <a:prstGeom prst="ellipse">
            <a:avLst/>
          </a:prstGeom>
          <a:noFill/>
          <a:ln w="19050">
            <a:solidFill>
              <a:schemeClr val="bg2">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grpSp>
        <p:nvGrpSpPr>
          <p:cNvPr id="41" name="组合 40"/>
          <p:cNvGrpSpPr/>
          <p:nvPr/>
        </p:nvGrpSpPr>
        <p:grpSpPr>
          <a:xfrm>
            <a:off x="3498716" y="1623953"/>
            <a:ext cx="6231928" cy="2187744"/>
            <a:chOff x="4664954" y="2165271"/>
            <a:chExt cx="8309237" cy="2916992"/>
          </a:xfrm>
        </p:grpSpPr>
        <p:sp>
          <p:nvSpPr>
            <p:cNvPr id="37" name="矩形 36"/>
            <p:cNvSpPr/>
            <p:nvPr/>
          </p:nvSpPr>
          <p:spPr>
            <a:xfrm rot="1800000">
              <a:off x="4664954" y="4259426"/>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4" name="组合 33"/>
            <p:cNvGrpSpPr/>
            <p:nvPr/>
          </p:nvGrpSpPr>
          <p:grpSpPr>
            <a:xfrm>
              <a:off x="4792906" y="2165271"/>
              <a:ext cx="869091" cy="869091"/>
              <a:chOff x="4764331" y="2165271"/>
              <a:chExt cx="869091" cy="869091"/>
            </a:xfrm>
          </p:grpSpPr>
          <p:sp>
            <p:nvSpPr>
              <p:cNvPr id="23" name="椭圆 22"/>
              <p:cNvSpPr/>
              <p:nvPr/>
            </p:nvSpPr>
            <p:spPr>
              <a:xfrm rot="10800000" flipH="1" flipV="1">
                <a:off x="4764331" y="2165271"/>
                <a:ext cx="869091" cy="869091"/>
              </a:xfrm>
              <a:prstGeom prst="ellipse">
                <a:avLst/>
              </a:prstGeom>
              <a:solidFill>
                <a:schemeClr val="accent1"/>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4" name="任意多边形: 形状 24"/>
              <p:cNvSpPr/>
              <p:nvPr/>
            </p:nvSpPr>
            <p:spPr>
              <a:xfrm flipH="1">
                <a:off x="5034478" y="2455780"/>
                <a:ext cx="328796" cy="28807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sz="1050"/>
              </a:p>
            </p:txBody>
          </p:sp>
        </p:grpSp>
      </p:grpSp>
      <p:grpSp>
        <p:nvGrpSpPr>
          <p:cNvPr id="42" name="组合 41"/>
          <p:cNvGrpSpPr/>
          <p:nvPr/>
        </p:nvGrpSpPr>
        <p:grpSpPr>
          <a:xfrm>
            <a:off x="3498716" y="3465973"/>
            <a:ext cx="6231928" cy="2195428"/>
            <a:chOff x="4664954" y="4621297"/>
            <a:chExt cx="8309237" cy="2927237"/>
          </a:xfrm>
        </p:grpSpPr>
        <p:sp>
          <p:nvSpPr>
            <p:cNvPr id="38" name="矩形 36"/>
            <p:cNvSpPr/>
            <p:nvPr/>
          </p:nvSpPr>
          <p:spPr>
            <a:xfrm rot="1800000">
              <a:off x="4664954" y="6725697"/>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6" name="组合 35"/>
            <p:cNvGrpSpPr/>
            <p:nvPr/>
          </p:nvGrpSpPr>
          <p:grpSpPr>
            <a:xfrm>
              <a:off x="4774293" y="4621297"/>
              <a:ext cx="869091" cy="869091"/>
              <a:chOff x="4745718" y="4621297"/>
              <a:chExt cx="869091" cy="869091"/>
            </a:xfrm>
          </p:grpSpPr>
          <p:sp>
            <p:nvSpPr>
              <p:cNvPr id="21" name="椭圆 20"/>
              <p:cNvSpPr/>
              <p:nvPr/>
            </p:nvSpPr>
            <p:spPr>
              <a:xfrm rot="10800000" flipH="1" flipV="1">
                <a:off x="4745718" y="4621297"/>
                <a:ext cx="869091" cy="869091"/>
              </a:xfrm>
              <a:prstGeom prst="ellipse">
                <a:avLst/>
              </a:prstGeom>
              <a:solidFill>
                <a:schemeClr val="accent2"/>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2" name="任意多边形: 形状 22"/>
              <p:cNvSpPr/>
              <p:nvPr/>
            </p:nvSpPr>
            <p:spPr>
              <a:xfrm flipH="1">
                <a:off x="5015862" y="4893803"/>
                <a:ext cx="328802" cy="3240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sz="1050"/>
              </a:p>
            </p:txBody>
          </p:sp>
        </p:grpSp>
      </p:grpSp>
      <p:grpSp>
        <p:nvGrpSpPr>
          <p:cNvPr id="40" name="组合 39"/>
          <p:cNvGrpSpPr/>
          <p:nvPr/>
        </p:nvGrpSpPr>
        <p:grpSpPr>
          <a:xfrm>
            <a:off x="3646491" y="2534473"/>
            <a:ext cx="6231928" cy="2220437"/>
            <a:chOff x="4861987" y="3456417"/>
            <a:chExt cx="8309237" cy="2960582"/>
          </a:xfrm>
        </p:grpSpPr>
        <p:sp>
          <p:nvSpPr>
            <p:cNvPr id="39" name="矩形 36"/>
            <p:cNvSpPr/>
            <p:nvPr/>
          </p:nvSpPr>
          <p:spPr>
            <a:xfrm rot="1800000">
              <a:off x="4861987" y="5594162"/>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5" name="组合 34"/>
            <p:cNvGrpSpPr/>
            <p:nvPr/>
          </p:nvGrpSpPr>
          <p:grpSpPr>
            <a:xfrm>
              <a:off x="5027693" y="3456417"/>
              <a:ext cx="869091" cy="869091"/>
              <a:chOff x="4999118" y="3354817"/>
              <a:chExt cx="869091" cy="869091"/>
            </a:xfrm>
          </p:grpSpPr>
          <p:sp>
            <p:nvSpPr>
              <p:cNvPr id="13" name="椭圆 12"/>
              <p:cNvSpPr/>
              <p:nvPr/>
            </p:nvSpPr>
            <p:spPr>
              <a:xfrm rot="10800000" flipH="1" flipV="1">
                <a:off x="4999118" y="3354817"/>
                <a:ext cx="869091" cy="869091"/>
              </a:xfrm>
              <a:prstGeom prst="ellipse">
                <a:avLst/>
              </a:prstGeom>
              <a:solidFill>
                <a:schemeClr val="accent4"/>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4" name="任意多边形: 形状 41"/>
              <p:cNvSpPr/>
              <p:nvPr/>
            </p:nvSpPr>
            <p:spPr>
              <a:xfrm flipH="1">
                <a:off x="5307662" y="3634942"/>
                <a:ext cx="252002" cy="308842"/>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sz="1050"/>
              </a:p>
            </p:txBody>
          </p:sp>
        </p:grpSp>
      </p:grpSp>
      <p:grpSp>
        <p:nvGrpSpPr>
          <p:cNvPr id="28" name="组合 27"/>
          <p:cNvGrpSpPr/>
          <p:nvPr/>
        </p:nvGrpSpPr>
        <p:grpSpPr>
          <a:xfrm>
            <a:off x="656035" y="228601"/>
            <a:ext cx="887182" cy="637814"/>
            <a:chOff x="874713" y="304800"/>
            <a:chExt cx="1182909" cy="850419"/>
          </a:xfrm>
        </p:grpSpPr>
        <p:sp>
          <p:nvSpPr>
            <p:cNvPr id="29"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任意多边形 29"/>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1"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32" name="文本框 31"/>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endParaRPr lang="zh-CN" altLang="en-US" sz="2400" kern="1200" dirty="0">
              <a:solidFill>
                <a:prstClr val="black"/>
              </a:solidFill>
              <a:ea typeface="微软雅黑"/>
              <a:cs typeface="+mn-cs"/>
            </a:endParaRPr>
          </a:p>
        </p:txBody>
      </p:sp>
      <p:grpSp>
        <p:nvGrpSpPr>
          <p:cNvPr id="46" name="组合 45"/>
          <p:cNvGrpSpPr/>
          <p:nvPr/>
        </p:nvGrpSpPr>
        <p:grpSpPr>
          <a:xfrm>
            <a:off x="4338521" y="1591262"/>
            <a:ext cx="3539728" cy="533068"/>
            <a:chOff x="874712" y="3325188"/>
            <a:chExt cx="4719637" cy="710757"/>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點擊安裝後開始安裝</a:t>
              </a:r>
              <a:r>
                <a:rPr lang="en-US" altLang="zh-TW" sz="1050" dirty="0">
                  <a:solidFill>
                    <a:schemeClr val="tx1">
                      <a:lumMod val="75000"/>
                      <a:lumOff val="25000"/>
                    </a:schemeClr>
                  </a:solidFill>
                </a:rPr>
                <a:t>Anaconda</a:t>
              </a:r>
              <a:endParaRPr lang="zh-CN" altLang="en-US" sz="1050" dirty="0">
                <a:solidFill>
                  <a:schemeClr val="tx1">
                    <a:lumMod val="75000"/>
                    <a:lumOff val="25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3" y="3325188"/>
              <a:ext cx="2241975"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8. </a:t>
              </a:r>
              <a:r>
                <a:rPr lang="zh-TW" altLang="en-US" sz="1050" b="1" dirty="0"/>
                <a:t>點擊安裝</a:t>
              </a:r>
              <a:endParaRPr lang="zh-CN" altLang="en-US" sz="1050" b="1" dirty="0"/>
            </a:p>
          </p:txBody>
        </p:sp>
      </p:grpSp>
      <p:grpSp>
        <p:nvGrpSpPr>
          <p:cNvPr id="49" name="组合 48"/>
          <p:cNvGrpSpPr/>
          <p:nvPr/>
        </p:nvGrpSpPr>
        <p:grpSpPr>
          <a:xfrm>
            <a:off x="4338521" y="3427622"/>
            <a:ext cx="3539728" cy="533068"/>
            <a:chOff x="874712" y="3325188"/>
            <a:chExt cx="4719637" cy="710757"/>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在某些套件會用到，建議順便安裝。若想事後再安裝也可。</a:t>
              </a:r>
              <a:endParaRPr lang="en-US" altLang="zh-TW" sz="1050" dirty="0">
                <a:solidFill>
                  <a:schemeClr val="tx1">
                    <a:lumMod val="75000"/>
                    <a:lumOff val="25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2" y="3325188"/>
              <a:ext cx="4306362"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10. </a:t>
              </a:r>
              <a:r>
                <a:rPr lang="zh-TW" altLang="en-US" sz="1050" b="1" dirty="0"/>
                <a:t>選擇是否安裝</a:t>
              </a:r>
              <a:r>
                <a:rPr lang="en-US" altLang="zh-TW" sz="1050" b="1" dirty="0"/>
                <a:t>VS Code</a:t>
              </a:r>
              <a:endParaRPr lang="zh-CN" altLang="en-US" sz="1050" b="1" dirty="0"/>
            </a:p>
          </p:txBody>
        </p:sp>
      </p:grpSp>
      <p:grpSp>
        <p:nvGrpSpPr>
          <p:cNvPr id="52" name="组合 51"/>
          <p:cNvGrpSpPr/>
          <p:nvPr/>
        </p:nvGrpSpPr>
        <p:grpSpPr>
          <a:xfrm>
            <a:off x="4603763" y="2509442"/>
            <a:ext cx="3539728" cy="533068"/>
            <a:chOff x="874712" y="3325188"/>
            <a:chExt cx="4719637" cy="710757"/>
          </a:xfrm>
        </p:grpSpPr>
        <p:sp>
          <p:nvSpPr>
            <p:cNvPr id="53" name="矩形 52">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按照指示點擊下一步</a:t>
              </a:r>
              <a:endParaRPr lang="zh-CN" altLang="en-US" sz="1050" dirty="0">
                <a:solidFill>
                  <a:schemeClr val="tx1">
                    <a:lumMod val="75000"/>
                    <a:lumOff val="25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3" y="3325188"/>
              <a:ext cx="2241975"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9.</a:t>
              </a:r>
              <a:r>
                <a:rPr lang="zh-TW" altLang="en-US" sz="1050" b="1" dirty="0"/>
                <a:t>點擊下一步</a:t>
              </a:r>
              <a:endParaRPr lang="zh-CN" altLang="en-US" sz="1050" b="1" dirty="0"/>
            </a:p>
          </p:txBody>
        </p:sp>
      </p:grpSp>
      <p:pic>
        <p:nvPicPr>
          <p:cNvPr id="8" name="圖片版面配置區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7" r="2047"/>
          <a:stretch>
            <a:fillRect/>
          </a:stretch>
        </p:blipFill>
        <p:spPr/>
      </p:pic>
      <p:pic>
        <p:nvPicPr>
          <p:cNvPr id="2" name="圖片 1"/>
          <p:cNvPicPr>
            <a:picLocks noChangeAspect="1"/>
          </p:cNvPicPr>
          <p:nvPr/>
        </p:nvPicPr>
        <p:blipFill>
          <a:blip r:embed="rId4"/>
          <a:stretch>
            <a:fillRect/>
          </a:stretch>
        </p:blipFill>
        <p:spPr>
          <a:xfrm>
            <a:off x="4603762" y="3939622"/>
            <a:ext cx="1452272" cy="1124798"/>
          </a:xfrm>
          <a:prstGeom prst="rect">
            <a:avLst/>
          </a:prstGeom>
        </p:spPr>
      </p:pic>
    </p:spTree>
    <p:extLst>
      <p:ext uri="{BB962C8B-B14F-4D97-AF65-F5344CB8AC3E}">
        <p14:creationId xmlns:p14="http://schemas.microsoft.com/office/powerpoint/2010/main" val="634710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1000" fill="hold"/>
                                        <p:tgtEl>
                                          <p:spTgt spid="42"/>
                                        </p:tgtEl>
                                        <p:attrNameLst>
                                          <p:attrName>ppt_x</p:attrName>
                                        </p:attrNameLst>
                                      </p:cBhvr>
                                      <p:tavLst>
                                        <p:tav tm="0">
                                          <p:val>
                                            <p:strVal val="1+#ppt_w/2"/>
                                          </p:val>
                                        </p:tav>
                                        <p:tav tm="100000">
                                          <p:val>
                                            <p:strVal val="#ppt_x"/>
                                          </p:val>
                                        </p:tav>
                                      </p:tavLst>
                                    </p:anim>
                                    <p:anim calcmode="lin" valueType="num">
                                      <p:cBhvr additive="base">
                                        <p:cTn id="35" dur="1000" fill="hold"/>
                                        <p:tgtEl>
                                          <p:spTgt spid="4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rot="1800000">
            <a:off x="2058929" y="3763642"/>
            <a:ext cx="8098911" cy="2138112"/>
          </a:xfrm>
          <a:custGeom>
            <a:avLst/>
            <a:gdLst>
              <a:gd name="connsiteX0" fmla="*/ 0 w 13677900"/>
              <a:gd name="connsiteY0" fmla="*/ 0 h 2842423"/>
              <a:gd name="connsiteX1" fmla="*/ 13677900 w 13677900"/>
              <a:gd name="connsiteY1" fmla="*/ 0 h 2842423"/>
              <a:gd name="connsiteX2" fmla="*/ 13677900 w 13677900"/>
              <a:gd name="connsiteY2" fmla="*/ 2842423 h 2842423"/>
              <a:gd name="connsiteX3" fmla="*/ 0 w 13677900"/>
              <a:gd name="connsiteY3" fmla="*/ 2842423 h 2842423"/>
              <a:gd name="connsiteX4" fmla="*/ 0 w 13677900"/>
              <a:gd name="connsiteY4" fmla="*/ 0 h 2842423"/>
              <a:gd name="connsiteX0" fmla="*/ 0 w 13677900"/>
              <a:gd name="connsiteY0" fmla="*/ 22477 h 2864900"/>
              <a:gd name="connsiteX1" fmla="*/ 2979974 w 13677900"/>
              <a:gd name="connsiteY1" fmla="*/ 0 h 2864900"/>
              <a:gd name="connsiteX2" fmla="*/ 13677900 w 13677900"/>
              <a:gd name="connsiteY2" fmla="*/ 22477 h 2864900"/>
              <a:gd name="connsiteX3" fmla="*/ 13677900 w 13677900"/>
              <a:gd name="connsiteY3" fmla="*/ 2864900 h 2864900"/>
              <a:gd name="connsiteX4" fmla="*/ 0 w 13677900"/>
              <a:gd name="connsiteY4" fmla="*/ 2864900 h 2864900"/>
              <a:gd name="connsiteX5" fmla="*/ 0 w 13677900"/>
              <a:gd name="connsiteY5" fmla="*/ 22477 h 2864900"/>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864900 h 2873716"/>
              <a:gd name="connsiteX6" fmla="*/ 0 w 13677900"/>
              <a:gd name="connsiteY6" fmla="*/ 22477 h 2873716"/>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2477 h 2873716"/>
              <a:gd name="connsiteX0" fmla="*/ 0 w 10798548"/>
              <a:gd name="connsiteY0" fmla="*/ 2873716 h 2873716"/>
              <a:gd name="connsiteX1" fmla="*/ 100622 w 10798548"/>
              <a:gd name="connsiteY1" fmla="*/ 0 h 2873716"/>
              <a:gd name="connsiteX2" fmla="*/ 10798548 w 10798548"/>
              <a:gd name="connsiteY2" fmla="*/ 22477 h 2873716"/>
              <a:gd name="connsiteX3" fmla="*/ 10798548 w 10798548"/>
              <a:gd name="connsiteY3" fmla="*/ 2864900 h 2873716"/>
              <a:gd name="connsiteX4" fmla="*/ 0 w 10798548"/>
              <a:gd name="connsiteY4" fmla="*/ 2873716 h 287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8548" h="2873716">
                <a:moveTo>
                  <a:pt x="0" y="2873716"/>
                </a:moveTo>
                <a:lnTo>
                  <a:pt x="100622" y="0"/>
                </a:lnTo>
                <a:lnTo>
                  <a:pt x="10798548" y="22477"/>
                </a:lnTo>
                <a:lnTo>
                  <a:pt x="10798548" y="2864900"/>
                </a:lnTo>
                <a:lnTo>
                  <a:pt x="0" y="2873716"/>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5" name="椭圆 4"/>
          <p:cNvSpPr/>
          <p:nvPr/>
        </p:nvSpPr>
        <p:spPr>
          <a:xfrm flipH="1">
            <a:off x="1229562" y="1418556"/>
            <a:ext cx="2846933" cy="2846933"/>
          </a:xfrm>
          <a:prstGeom prst="ellipse">
            <a:avLst/>
          </a:prstGeom>
          <a:noFill/>
          <a:ln w="19050">
            <a:solidFill>
              <a:schemeClr val="bg2">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grpSp>
        <p:nvGrpSpPr>
          <p:cNvPr id="41" name="组合 40"/>
          <p:cNvGrpSpPr/>
          <p:nvPr/>
        </p:nvGrpSpPr>
        <p:grpSpPr>
          <a:xfrm>
            <a:off x="3498716" y="1623953"/>
            <a:ext cx="6231928" cy="2187744"/>
            <a:chOff x="4664954" y="2165271"/>
            <a:chExt cx="8309237" cy="2916992"/>
          </a:xfrm>
        </p:grpSpPr>
        <p:sp>
          <p:nvSpPr>
            <p:cNvPr id="37" name="矩形 36"/>
            <p:cNvSpPr/>
            <p:nvPr/>
          </p:nvSpPr>
          <p:spPr>
            <a:xfrm rot="1800000">
              <a:off x="4664954" y="4259426"/>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4" name="组合 33"/>
            <p:cNvGrpSpPr/>
            <p:nvPr/>
          </p:nvGrpSpPr>
          <p:grpSpPr>
            <a:xfrm>
              <a:off x="4792906" y="2165271"/>
              <a:ext cx="869091" cy="869091"/>
              <a:chOff x="4764331" y="2165271"/>
              <a:chExt cx="869091" cy="869091"/>
            </a:xfrm>
          </p:grpSpPr>
          <p:sp>
            <p:nvSpPr>
              <p:cNvPr id="23" name="椭圆 22"/>
              <p:cNvSpPr/>
              <p:nvPr/>
            </p:nvSpPr>
            <p:spPr>
              <a:xfrm rot="10800000" flipH="1" flipV="1">
                <a:off x="4764331" y="2165271"/>
                <a:ext cx="869091" cy="869091"/>
              </a:xfrm>
              <a:prstGeom prst="ellipse">
                <a:avLst/>
              </a:prstGeom>
              <a:solidFill>
                <a:schemeClr val="accent1"/>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4" name="任意多边形: 形状 24"/>
              <p:cNvSpPr/>
              <p:nvPr/>
            </p:nvSpPr>
            <p:spPr>
              <a:xfrm flipH="1">
                <a:off x="5034478" y="2455780"/>
                <a:ext cx="328796" cy="28807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sz="1050"/>
              </a:p>
            </p:txBody>
          </p:sp>
        </p:grpSp>
      </p:grpSp>
      <p:grpSp>
        <p:nvGrpSpPr>
          <p:cNvPr id="42" name="组合 41"/>
          <p:cNvGrpSpPr/>
          <p:nvPr/>
        </p:nvGrpSpPr>
        <p:grpSpPr>
          <a:xfrm>
            <a:off x="3498716" y="3465973"/>
            <a:ext cx="6231928" cy="2195428"/>
            <a:chOff x="4664954" y="4621297"/>
            <a:chExt cx="8309237" cy="2927237"/>
          </a:xfrm>
        </p:grpSpPr>
        <p:sp>
          <p:nvSpPr>
            <p:cNvPr id="38" name="矩形 36"/>
            <p:cNvSpPr/>
            <p:nvPr/>
          </p:nvSpPr>
          <p:spPr>
            <a:xfrm rot="1800000">
              <a:off x="4664954" y="6725697"/>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6" name="组合 35"/>
            <p:cNvGrpSpPr/>
            <p:nvPr/>
          </p:nvGrpSpPr>
          <p:grpSpPr>
            <a:xfrm>
              <a:off x="4774293" y="4621297"/>
              <a:ext cx="869091" cy="869091"/>
              <a:chOff x="4745718" y="4621297"/>
              <a:chExt cx="869091" cy="869091"/>
            </a:xfrm>
          </p:grpSpPr>
          <p:sp>
            <p:nvSpPr>
              <p:cNvPr id="21" name="椭圆 20"/>
              <p:cNvSpPr/>
              <p:nvPr/>
            </p:nvSpPr>
            <p:spPr>
              <a:xfrm rot="10800000" flipH="1" flipV="1">
                <a:off x="4745718" y="4621297"/>
                <a:ext cx="869091" cy="869091"/>
              </a:xfrm>
              <a:prstGeom prst="ellipse">
                <a:avLst/>
              </a:prstGeom>
              <a:solidFill>
                <a:schemeClr val="accent2"/>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2" name="任意多边形: 形状 22"/>
              <p:cNvSpPr/>
              <p:nvPr/>
            </p:nvSpPr>
            <p:spPr>
              <a:xfrm flipH="1">
                <a:off x="5015862" y="4893803"/>
                <a:ext cx="328802" cy="3240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sz="1050"/>
              </a:p>
            </p:txBody>
          </p:sp>
        </p:grpSp>
      </p:grpSp>
      <p:grpSp>
        <p:nvGrpSpPr>
          <p:cNvPr id="40" name="组合 39"/>
          <p:cNvGrpSpPr/>
          <p:nvPr/>
        </p:nvGrpSpPr>
        <p:grpSpPr>
          <a:xfrm>
            <a:off x="3646491" y="2534473"/>
            <a:ext cx="6231928" cy="2220437"/>
            <a:chOff x="4861987" y="3456417"/>
            <a:chExt cx="8309237" cy="2960582"/>
          </a:xfrm>
        </p:grpSpPr>
        <p:sp>
          <p:nvSpPr>
            <p:cNvPr id="39" name="矩形 36"/>
            <p:cNvSpPr/>
            <p:nvPr/>
          </p:nvSpPr>
          <p:spPr>
            <a:xfrm rot="1800000">
              <a:off x="4861987" y="5594162"/>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5" name="组合 34"/>
            <p:cNvGrpSpPr/>
            <p:nvPr/>
          </p:nvGrpSpPr>
          <p:grpSpPr>
            <a:xfrm>
              <a:off x="5027693" y="3456417"/>
              <a:ext cx="869091" cy="869091"/>
              <a:chOff x="4999118" y="3354817"/>
              <a:chExt cx="869091" cy="869091"/>
            </a:xfrm>
          </p:grpSpPr>
          <p:sp>
            <p:nvSpPr>
              <p:cNvPr id="13" name="椭圆 12"/>
              <p:cNvSpPr/>
              <p:nvPr/>
            </p:nvSpPr>
            <p:spPr>
              <a:xfrm rot="10800000" flipH="1" flipV="1">
                <a:off x="4999118" y="3354817"/>
                <a:ext cx="869091" cy="869091"/>
              </a:xfrm>
              <a:prstGeom prst="ellipse">
                <a:avLst/>
              </a:prstGeom>
              <a:solidFill>
                <a:schemeClr val="accent4"/>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4" name="任意多边形: 形状 41"/>
              <p:cNvSpPr/>
              <p:nvPr/>
            </p:nvSpPr>
            <p:spPr>
              <a:xfrm flipH="1">
                <a:off x="5307662" y="3634942"/>
                <a:ext cx="252002" cy="308842"/>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sz="1050"/>
              </a:p>
            </p:txBody>
          </p:sp>
        </p:grpSp>
      </p:grpSp>
      <p:grpSp>
        <p:nvGrpSpPr>
          <p:cNvPr id="28" name="组合 27"/>
          <p:cNvGrpSpPr/>
          <p:nvPr/>
        </p:nvGrpSpPr>
        <p:grpSpPr>
          <a:xfrm>
            <a:off x="656035" y="228601"/>
            <a:ext cx="887182" cy="637814"/>
            <a:chOff x="874713" y="304800"/>
            <a:chExt cx="1182909" cy="850419"/>
          </a:xfrm>
        </p:grpSpPr>
        <p:sp>
          <p:nvSpPr>
            <p:cNvPr id="29"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任意多边形 29"/>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1"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32" name="文本框 31"/>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endParaRPr lang="zh-CN" altLang="en-US" sz="2400" kern="1200" dirty="0">
              <a:solidFill>
                <a:prstClr val="black"/>
              </a:solidFill>
              <a:ea typeface="微软雅黑"/>
              <a:cs typeface="+mn-cs"/>
            </a:endParaRPr>
          </a:p>
        </p:txBody>
      </p:sp>
      <p:grpSp>
        <p:nvGrpSpPr>
          <p:cNvPr id="46" name="组合 45"/>
          <p:cNvGrpSpPr/>
          <p:nvPr/>
        </p:nvGrpSpPr>
        <p:grpSpPr>
          <a:xfrm>
            <a:off x="4338521" y="1591262"/>
            <a:ext cx="3539728" cy="726967"/>
            <a:chOff x="874712" y="3325188"/>
            <a:chExt cx="4719637" cy="969289"/>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4719637" cy="616665"/>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系統安裝完成後會顯示</a:t>
              </a:r>
              <a:r>
                <a:rPr lang="en-US" altLang="zh-TW" sz="1050" dirty="0">
                  <a:solidFill>
                    <a:schemeClr val="tx1">
                      <a:lumMod val="75000"/>
                      <a:lumOff val="25000"/>
                    </a:schemeClr>
                  </a:solidFill>
                </a:rPr>
                <a:t>Thanks for installing Anaconda3</a:t>
              </a:r>
              <a:r>
                <a:rPr lang="zh-TW" altLang="en-US" sz="1050" dirty="0">
                  <a:solidFill>
                    <a:schemeClr val="tx1">
                      <a:lumMod val="75000"/>
                      <a:lumOff val="25000"/>
                    </a:schemeClr>
                  </a:solidFill>
                </a:rPr>
                <a:t>的畫面</a:t>
              </a:r>
              <a:endParaRPr lang="zh-CN" altLang="en-US" sz="1050" dirty="0">
                <a:solidFill>
                  <a:schemeClr val="tx1">
                    <a:lumMod val="75000"/>
                    <a:lumOff val="25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3" y="3325188"/>
              <a:ext cx="2241975"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11. </a:t>
              </a:r>
              <a:r>
                <a:rPr lang="zh-TW" altLang="en-US" sz="1050" b="1" dirty="0"/>
                <a:t>點擊</a:t>
              </a:r>
              <a:r>
                <a:rPr lang="en-US" altLang="zh-TW" sz="1050" b="1" dirty="0"/>
                <a:t>Finish</a:t>
              </a:r>
              <a:endParaRPr lang="zh-CN" altLang="en-US" sz="1050" b="1" dirty="0"/>
            </a:p>
          </p:txBody>
        </p:sp>
      </p:grpSp>
      <p:grpSp>
        <p:nvGrpSpPr>
          <p:cNvPr id="49" name="组合 48"/>
          <p:cNvGrpSpPr/>
          <p:nvPr/>
        </p:nvGrpSpPr>
        <p:grpSpPr>
          <a:xfrm>
            <a:off x="4338521" y="3427622"/>
            <a:ext cx="3539728" cy="532875"/>
            <a:chOff x="874712" y="3325188"/>
            <a:chExt cx="4719637" cy="710500"/>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2" y="3325188"/>
              <a:ext cx="2967418"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b="1" dirty="0"/>
            </a:p>
          </p:txBody>
        </p:sp>
      </p:grpSp>
      <p:grpSp>
        <p:nvGrpSpPr>
          <p:cNvPr id="52" name="组合 51"/>
          <p:cNvGrpSpPr/>
          <p:nvPr/>
        </p:nvGrpSpPr>
        <p:grpSpPr>
          <a:xfrm>
            <a:off x="4603763" y="2509442"/>
            <a:ext cx="3539728" cy="532875"/>
            <a:chOff x="874712" y="3325188"/>
            <a:chExt cx="4719637" cy="710500"/>
          </a:xfrm>
        </p:grpSpPr>
        <p:sp>
          <p:nvSpPr>
            <p:cNvPr id="53" name="矩形 52">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3" y="3325188"/>
              <a:ext cx="2241975"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b="1" dirty="0"/>
            </a:p>
          </p:txBody>
        </p:sp>
      </p:grpSp>
      <p:pic>
        <p:nvPicPr>
          <p:cNvPr id="8" name="圖片版面配置區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7" r="2047"/>
          <a:stretch>
            <a:fillRect/>
          </a:stretch>
        </p:blipFill>
        <p:spPr/>
      </p:pic>
      <p:pic>
        <p:nvPicPr>
          <p:cNvPr id="2" name="圖片 1"/>
          <p:cNvPicPr>
            <a:picLocks noChangeAspect="1"/>
          </p:cNvPicPr>
          <p:nvPr/>
        </p:nvPicPr>
        <p:blipFill>
          <a:blip r:embed="rId4"/>
          <a:stretch>
            <a:fillRect/>
          </a:stretch>
        </p:blipFill>
        <p:spPr>
          <a:xfrm>
            <a:off x="5233773" y="2180386"/>
            <a:ext cx="1714881" cy="1351214"/>
          </a:xfrm>
          <a:prstGeom prst="rect">
            <a:avLst/>
          </a:prstGeom>
        </p:spPr>
      </p:pic>
      <p:grpSp>
        <p:nvGrpSpPr>
          <p:cNvPr id="44" name="组合 45"/>
          <p:cNvGrpSpPr/>
          <p:nvPr/>
        </p:nvGrpSpPr>
        <p:grpSpPr>
          <a:xfrm>
            <a:off x="4413713" y="3513351"/>
            <a:ext cx="2534942" cy="942056"/>
            <a:chOff x="874712" y="3325188"/>
            <a:chExt cx="5260513" cy="692426"/>
          </a:xfrm>
        </p:grpSpPr>
        <p:sp>
          <p:nvSpPr>
            <p:cNvPr id="45" name="矩形 44">
              <a:extLst>
                <a:ext uri="{FF2B5EF4-FFF2-40B4-BE49-F238E27FC236}">
                  <a16:creationId xmlns:a16="http://schemas.microsoft.com/office/drawing/2014/main" id="{E3EB1709-6D20-4440-8800-976CC5E9712E}"/>
                </a:ext>
              </a:extLst>
            </p:cNvPr>
            <p:cNvSpPr/>
            <p:nvPr/>
          </p:nvSpPr>
          <p:spPr>
            <a:xfrm>
              <a:off x="874712" y="3677812"/>
              <a:ext cx="4719637" cy="339802"/>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安裝完成後，可在程式集中找到</a:t>
              </a:r>
              <a:r>
                <a:rPr lang="en-US" altLang="zh-TW" sz="1050" dirty="0">
                  <a:solidFill>
                    <a:schemeClr val="tx1">
                      <a:lumMod val="75000"/>
                      <a:lumOff val="25000"/>
                    </a:schemeClr>
                  </a:solidFill>
                </a:rPr>
                <a:t>Anaconda Navigator</a:t>
              </a:r>
              <a:endParaRPr lang="zh-CN" altLang="en-US" sz="1050" dirty="0">
                <a:solidFill>
                  <a:schemeClr val="tx1">
                    <a:lumMod val="75000"/>
                    <a:lumOff val="25000"/>
                  </a:schemeClr>
                </a:solidFill>
              </a:endParaRPr>
            </a:p>
          </p:txBody>
        </p:sp>
        <p:sp>
          <p:nvSpPr>
            <p:cNvPr id="55" name="矩形 54">
              <a:extLst>
                <a:ext uri="{FF2B5EF4-FFF2-40B4-BE49-F238E27FC236}">
                  <a16:creationId xmlns:a16="http://schemas.microsoft.com/office/drawing/2014/main" id="{CBCE2F27-1948-4AAF-B7D2-B7B4F23C2784}"/>
                </a:ext>
              </a:extLst>
            </p:cNvPr>
            <p:cNvSpPr/>
            <p:nvPr/>
          </p:nvSpPr>
          <p:spPr>
            <a:xfrm>
              <a:off x="874714" y="3325188"/>
              <a:ext cx="5260511" cy="33980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12. </a:t>
              </a:r>
              <a:r>
                <a:rPr lang="zh-TW" altLang="en-US" sz="1050" b="1" dirty="0"/>
                <a:t>點選程式集可找到</a:t>
              </a:r>
              <a:r>
                <a:rPr lang="en-US" altLang="zh-TW" sz="1050" b="1" dirty="0"/>
                <a:t>Anaconda Navigator</a:t>
              </a:r>
              <a:endParaRPr lang="zh-CN" altLang="en-US" sz="1050" b="1" dirty="0"/>
            </a:p>
          </p:txBody>
        </p:sp>
      </p:grpSp>
      <p:pic>
        <p:nvPicPr>
          <p:cNvPr id="3" name="圖片 2"/>
          <p:cNvPicPr>
            <a:picLocks noChangeAspect="1"/>
          </p:cNvPicPr>
          <p:nvPr/>
        </p:nvPicPr>
        <p:blipFill>
          <a:blip r:embed="rId5"/>
          <a:stretch>
            <a:fillRect/>
          </a:stretch>
        </p:blipFill>
        <p:spPr>
          <a:xfrm>
            <a:off x="7096430" y="3527631"/>
            <a:ext cx="1216745" cy="1519238"/>
          </a:xfrm>
          <a:prstGeom prst="rect">
            <a:avLst/>
          </a:prstGeom>
        </p:spPr>
      </p:pic>
    </p:spTree>
    <p:extLst>
      <p:ext uri="{BB962C8B-B14F-4D97-AF65-F5344CB8AC3E}">
        <p14:creationId xmlns:p14="http://schemas.microsoft.com/office/powerpoint/2010/main" val="3591082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1000" fill="hold"/>
                                        <p:tgtEl>
                                          <p:spTgt spid="42"/>
                                        </p:tgtEl>
                                        <p:attrNameLst>
                                          <p:attrName>ppt_x</p:attrName>
                                        </p:attrNameLst>
                                      </p:cBhvr>
                                      <p:tavLst>
                                        <p:tav tm="0">
                                          <p:val>
                                            <p:strVal val="1+#ppt_w/2"/>
                                          </p:val>
                                        </p:tav>
                                        <p:tav tm="100000">
                                          <p:val>
                                            <p:strVal val="#ppt_x"/>
                                          </p:val>
                                        </p:tav>
                                      </p:tavLst>
                                    </p:anim>
                                    <p:anim calcmode="lin" valueType="num">
                                      <p:cBhvr additive="base">
                                        <p:cTn id="35" dur="1000" fill="hold"/>
                                        <p:tgtEl>
                                          <p:spTgt spid="4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800000">
            <a:off x="1533404" y="2073070"/>
            <a:ext cx="7659729" cy="3957884"/>
          </a:xfrm>
          <a:custGeom>
            <a:avLst/>
            <a:gdLst>
              <a:gd name="connsiteX0" fmla="*/ 0 w 13677900"/>
              <a:gd name="connsiteY0" fmla="*/ 0 h 5277179"/>
              <a:gd name="connsiteX1" fmla="*/ 13677900 w 13677900"/>
              <a:gd name="connsiteY1" fmla="*/ 0 h 5277179"/>
              <a:gd name="connsiteX2" fmla="*/ 13677900 w 13677900"/>
              <a:gd name="connsiteY2" fmla="*/ 5277179 h 5277179"/>
              <a:gd name="connsiteX3" fmla="*/ 0 w 13677900"/>
              <a:gd name="connsiteY3" fmla="*/ 5277179 h 5277179"/>
              <a:gd name="connsiteX4" fmla="*/ 0 w 13677900"/>
              <a:gd name="connsiteY4" fmla="*/ 0 h 5277179"/>
              <a:gd name="connsiteX0" fmla="*/ 0 w 13677900"/>
              <a:gd name="connsiteY0" fmla="*/ 0 h 5277179"/>
              <a:gd name="connsiteX1" fmla="*/ 13677900 w 13677900"/>
              <a:gd name="connsiteY1" fmla="*/ 0 h 5277179"/>
              <a:gd name="connsiteX2" fmla="*/ 13677900 w 13677900"/>
              <a:gd name="connsiteY2" fmla="*/ 5277179 h 5277179"/>
              <a:gd name="connsiteX3" fmla="*/ 3464928 w 13677900"/>
              <a:gd name="connsiteY3" fmla="*/ 5276544 h 5277179"/>
              <a:gd name="connsiteX4" fmla="*/ 0 w 13677900"/>
              <a:gd name="connsiteY4" fmla="*/ 5277179 h 5277179"/>
              <a:gd name="connsiteX5" fmla="*/ 0 w 13677900"/>
              <a:gd name="connsiteY5" fmla="*/ 0 h 5277179"/>
              <a:gd name="connsiteX0" fmla="*/ 0 w 13677900"/>
              <a:gd name="connsiteY0" fmla="*/ 0 h 5277179"/>
              <a:gd name="connsiteX1" fmla="*/ 4885166 w 13677900"/>
              <a:gd name="connsiteY1" fmla="*/ 2168 h 5277179"/>
              <a:gd name="connsiteX2" fmla="*/ 13677900 w 13677900"/>
              <a:gd name="connsiteY2" fmla="*/ 0 h 5277179"/>
              <a:gd name="connsiteX3" fmla="*/ 13677900 w 13677900"/>
              <a:gd name="connsiteY3" fmla="*/ 5277179 h 5277179"/>
              <a:gd name="connsiteX4" fmla="*/ 3464928 w 13677900"/>
              <a:gd name="connsiteY4" fmla="*/ 5276544 h 5277179"/>
              <a:gd name="connsiteX5" fmla="*/ 0 w 13677900"/>
              <a:gd name="connsiteY5" fmla="*/ 5277179 h 5277179"/>
              <a:gd name="connsiteX6" fmla="*/ 0 w 13677900"/>
              <a:gd name="connsiteY6" fmla="*/ 0 h 5277179"/>
              <a:gd name="connsiteX0" fmla="*/ 0 w 13677900"/>
              <a:gd name="connsiteY0" fmla="*/ 0 h 5277179"/>
              <a:gd name="connsiteX1" fmla="*/ 4885166 w 13677900"/>
              <a:gd name="connsiteY1" fmla="*/ 2168 h 5277179"/>
              <a:gd name="connsiteX2" fmla="*/ 13677900 w 13677900"/>
              <a:gd name="connsiteY2" fmla="*/ 0 h 5277179"/>
              <a:gd name="connsiteX3" fmla="*/ 13677900 w 13677900"/>
              <a:gd name="connsiteY3" fmla="*/ 5277179 h 5277179"/>
              <a:gd name="connsiteX4" fmla="*/ 3464928 w 13677900"/>
              <a:gd name="connsiteY4" fmla="*/ 5276544 h 5277179"/>
              <a:gd name="connsiteX5" fmla="*/ 0 w 13677900"/>
              <a:gd name="connsiteY5" fmla="*/ 0 h 5277179"/>
              <a:gd name="connsiteX0" fmla="*/ 0 w 10212972"/>
              <a:gd name="connsiteY0" fmla="*/ 5276544 h 5277179"/>
              <a:gd name="connsiteX1" fmla="*/ 1420238 w 10212972"/>
              <a:gd name="connsiteY1" fmla="*/ 2168 h 5277179"/>
              <a:gd name="connsiteX2" fmla="*/ 10212972 w 10212972"/>
              <a:gd name="connsiteY2" fmla="*/ 0 h 5277179"/>
              <a:gd name="connsiteX3" fmla="*/ 10212972 w 10212972"/>
              <a:gd name="connsiteY3" fmla="*/ 5277179 h 5277179"/>
              <a:gd name="connsiteX4" fmla="*/ 0 w 10212972"/>
              <a:gd name="connsiteY4" fmla="*/ 5276544 h 527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2972" h="5277179">
                <a:moveTo>
                  <a:pt x="0" y="5276544"/>
                </a:moveTo>
                <a:lnTo>
                  <a:pt x="1420238" y="2168"/>
                </a:lnTo>
                <a:lnTo>
                  <a:pt x="10212972" y="0"/>
                </a:lnTo>
                <a:lnTo>
                  <a:pt x="10212972" y="5277179"/>
                </a:lnTo>
                <a:lnTo>
                  <a:pt x="0" y="5276544"/>
                </a:lnTo>
                <a:close/>
              </a:path>
            </a:pathLst>
          </a:custGeom>
          <a:gradFill flip="none" rotWithShape="1">
            <a:gsLst>
              <a:gs pos="0">
                <a:schemeClr val="bg1">
                  <a:lumMod val="85000"/>
                  <a:alpha val="6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9" name="矩形 8"/>
          <p:cNvSpPr/>
          <p:nvPr/>
        </p:nvSpPr>
        <p:spPr>
          <a:xfrm rot="1800000">
            <a:off x="3472461" y="2334100"/>
            <a:ext cx="6619673" cy="600276"/>
          </a:xfrm>
          <a:custGeom>
            <a:avLst/>
            <a:gdLst>
              <a:gd name="connsiteX0" fmla="*/ 0 w 13677900"/>
              <a:gd name="connsiteY0" fmla="*/ 0 h 793261"/>
              <a:gd name="connsiteX1" fmla="*/ 13677900 w 13677900"/>
              <a:gd name="connsiteY1" fmla="*/ 0 h 793261"/>
              <a:gd name="connsiteX2" fmla="*/ 13677900 w 13677900"/>
              <a:gd name="connsiteY2" fmla="*/ 793261 h 793261"/>
              <a:gd name="connsiteX3" fmla="*/ 0 w 13677900"/>
              <a:gd name="connsiteY3" fmla="*/ 793261 h 793261"/>
              <a:gd name="connsiteX4" fmla="*/ 0 w 13677900"/>
              <a:gd name="connsiteY4" fmla="*/ 0 h 793261"/>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0 w 13677900"/>
              <a:gd name="connsiteY4" fmla="*/ 800368 h 800368"/>
              <a:gd name="connsiteX5" fmla="*/ 0 w 13677900"/>
              <a:gd name="connsiteY5" fmla="*/ 7107 h 800368"/>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4851670 w 13677900"/>
              <a:gd name="connsiteY4" fmla="*/ 784169 h 800368"/>
              <a:gd name="connsiteX5" fmla="*/ 0 w 13677900"/>
              <a:gd name="connsiteY5" fmla="*/ 800368 h 800368"/>
              <a:gd name="connsiteX6" fmla="*/ 0 w 13677900"/>
              <a:gd name="connsiteY6" fmla="*/ 7107 h 800368"/>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4851670 w 13677900"/>
              <a:gd name="connsiteY4" fmla="*/ 784169 h 800368"/>
              <a:gd name="connsiteX5" fmla="*/ 0 w 13677900"/>
              <a:gd name="connsiteY5" fmla="*/ 7107 h 800368"/>
              <a:gd name="connsiteX0" fmla="*/ 0 w 8826230"/>
              <a:gd name="connsiteY0" fmla="*/ 784169 h 800368"/>
              <a:gd name="connsiteX1" fmla="*/ 196172 w 8826230"/>
              <a:gd name="connsiteY1" fmla="*/ 0 h 800368"/>
              <a:gd name="connsiteX2" fmla="*/ 8826230 w 8826230"/>
              <a:gd name="connsiteY2" fmla="*/ 7107 h 800368"/>
              <a:gd name="connsiteX3" fmla="*/ 8826230 w 8826230"/>
              <a:gd name="connsiteY3" fmla="*/ 800368 h 800368"/>
              <a:gd name="connsiteX4" fmla="*/ 0 w 8826230"/>
              <a:gd name="connsiteY4" fmla="*/ 784169 h 800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6230" h="800368">
                <a:moveTo>
                  <a:pt x="0" y="784169"/>
                </a:moveTo>
                <a:lnTo>
                  <a:pt x="196172" y="0"/>
                </a:lnTo>
                <a:lnTo>
                  <a:pt x="8826230" y="7107"/>
                </a:lnTo>
                <a:lnTo>
                  <a:pt x="8826230" y="800368"/>
                </a:lnTo>
                <a:lnTo>
                  <a:pt x="0" y="78416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pic>
        <p:nvPicPr>
          <p:cNvPr id="7" name="图片占位符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050469" y="951310"/>
            <a:ext cx="2917373" cy="2917373"/>
          </a:xfrm>
        </p:spPr>
      </p:pic>
      <p:sp>
        <p:nvSpPr>
          <p:cNvPr id="5" name="矩形 4"/>
          <p:cNvSpPr/>
          <p:nvPr/>
        </p:nvSpPr>
        <p:spPr>
          <a:xfrm>
            <a:off x="3759824" y="798315"/>
            <a:ext cx="435430" cy="4354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3" name="矩形 2"/>
          <p:cNvSpPr/>
          <p:nvPr/>
        </p:nvSpPr>
        <p:spPr>
          <a:xfrm>
            <a:off x="823058" y="3365213"/>
            <a:ext cx="751119" cy="7511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10" name="矩形 9"/>
          <p:cNvSpPr/>
          <p:nvPr/>
        </p:nvSpPr>
        <p:spPr>
          <a:xfrm rot="1800000">
            <a:off x="3273165" y="4176566"/>
            <a:ext cx="5540624" cy="1632791"/>
          </a:xfrm>
          <a:custGeom>
            <a:avLst/>
            <a:gdLst>
              <a:gd name="connsiteX0" fmla="*/ 0 w 13677900"/>
              <a:gd name="connsiteY0" fmla="*/ 0 h 2210423"/>
              <a:gd name="connsiteX1" fmla="*/ 13677900 w 13677900"/>
              <a:gd name="connsiteY1" fmla="*/ 0 h 2210423"/>
              <a:gd name="connsiteX2" fmla="*/ 13677900 w 13677900"/>
              <a:gd name="connsiteY2" fmla="*/ 2210423 h 2210423"/>
              <a:gd name="connsiteX3" fmla="*/ 0 w 13677900"/>
              <a:gd name="connsiteY3" fmla="*/ 2210423 h 2210423"/>
              <a:gd name="connsiteX4" fmla="*/ 0 w 13677900"/>
              <a:gd name="connsiteY4" fmla="*/ 0 h 2210423"/>
              <a:gd name="connsiteX0" fmla="*/ 0 w 13677900"/>
              <a:gd name="connsiteY0" fmla="*/ 2355 h 2212778"/>
              <a:gd name="connsiteX1" fmla="*/ 6891338 w 13677900"/>
              <a:gd name="connsiteY1" fmla="*/ 0 h 2212778"/>
              <a:gd name="connsiteX2" fmla="*/ 13677900 w 13677900"/>
              <a:gd name="connsiteY2" fmla="*/ 2355 h 2212778"/>
              <a:gd name="connsiteX3" fmla="*/ 13677900 w 13677900"/>
              <a:gd name="connsiteY3" fmla="*/ 2212778 h 2212778"/>
              <a:gd name="connsiteX4" fmla="*/ 0 w 13677900"/>
              <a:gd name="connsiteY4" fmla="*/ 2212778 h 2212778"/>
              <a:gd name="connsiteX5" fmla="*/ 0 w 13677900"/>
              <a:gd name="connsiteY5" fmla="*/ 2355 h 2212778"/>
              <a:gd name="connsiteX0" fmla="*/ 0 w 13677900"/>
              <a:gd name="connsiteY0" fmla="*/ 2355 h 2216700"/>
              <a:gd name="connsiteX1" fmla="*/ 6891338 w 13677900"/>
              <a:gd name="connsiteY1" fmla="*/ 0 h 2216700"/>
              <a:gd name="connsiteX2" fmla="*/ 13677900 w 13677900"/>
              <a:gd name="connsiteY2" fmla="*/ 2355 h 2216700"/>
              <a:gd name="connsiteX3" fmla="*/ 13677900 w 13677900"/>
              <a:gd name="connsiteY3" fmla="*/ 2212778 h 2216700"/>
              <a:gd name="connsiteX4" fmla="*/ 6290402 w 13677900"/>
              <a:gd name="connsiteY4" fmla="*/ 2216700 h 2216700"/>
              <a:gd name="connsiteX5" fmla="*/ 0 w 13677900"/>
              <a:gd name="connsiteY5" fmla="*/ 2212778 h 2216700"/>
              <a:gd name="connsiteX6" fmla="*/ 0 w 13677900"/>
              <a:gd name="connsiteY6" fmla="*/ 2355 h 2216700"/>
              <a:gd name="connsiteX0" fmla="*/ 0 w 13677900"/>
              <a:gd name="connsiteY0" fmla="*/ 2355 h 2216700"/>
              <a:gd name="connsiteX1" fmla="*/ 6891338 w 13677900"/>
              <a:gd name="connsiteY1" fmla="*/ 0 h 2216700"/>
              <a:gd name="connsiteX2" fmla="*/ 13677900 w 13677900"/>
              <a:gd name="connsiteY2" fmla="*/ 2355 h 2216700"/>
              <a:gd name="connsiteX3" fmla="*/ 13677900 w 13677900"/>
              <a:gd name="connsiteY3" fmla="*/ 2212778 h 2216700"/>
              <a:gd name="connsiteX4" fmla="*/ 6290402 w 13677900"/>
              <a:gd name="connsiteY4" fmla="*/ 2216700 h 2216700"/>
              <a:gd name="connsiteX5" fmla="*/ 0 w 13677900"/>
              <a:gd name="connsiteY5" fmla="*/ 2355 h 2216700"/>
              <a:gd name="connsiteX0" fmla="*/ 0 w 7387498"/>
              <a:gd name="connsiteY0" fmla="*/ 2216700 h 2216700"/>
              <a:gd name="connsiteX1" fmla="*/ 600936 w 7387498"/>
              <a:gd name="connsiteY1" fmla="*/ 0 h 2216700"/>
              <a:gd name="connsiteX2" fmla="*/ 7387498 w 7387498"/>
              <a:gd name="connsiteY2" fmla="*/ 2355 h 2216700"/>
              <a:gd name="connsiteX3" fmla="*/ 7387498 w 7387498"/>
              <a:gd name="connsiteY3" fmla="*/ 2212778 h 2216700"/>
              <a:gd name="connsiteX4" fmla="*/ 0 w 7387498"/>
              <a:gd name="connsiteY4" fmla="*/ 2216700 h 22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7498" h="2216700">
                <a:moveTo>
                  <a:pt x="0" y="2216700"/>
                </a:moveTo>
                <a:lnTo>
                  <a:pt x="600936" y="0"/>
                </a:lnTo>
                <a:lnTo>
                  <a:pt x="7387498" y="2355"/>
                </a:lnTo>
                <a:lnTo>
                  <a:pt x="7387498" y="2212778"/>
                </a:lnTo>
                <a:lnTo>
                  <a:pt x="0" y="2216700"/>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矩形 3"/>
          <p:cNvSpPr/>
          <p:nvPr/>
        </p:nvSpPr>
        <p:spPr>
          <a:xfrm>
            <a:off x="3228803" y="3102429"/>
            <a:ext cx="1218011" cy="1218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13" name="矩形 12"/>
          <p:cNvSpPr/>
          <p:nvPr/>
        </p:nvSpPr>
        <p:spPr>
          <a:xfrm rot="1800000">
            <a:off x="7689497" y="2802148"/>
            <a:ext cx="5297174" cy="676283"/>
          </a:xfrm>
          <a:custGeom>
            <a:avLst/>
            <a:gdLst>
              <a:gd name="connsiteX0" fmla="*/ 0 w 13677900"/>
              <a:gd name="connsiteY0" fmla="*/ 0 h 878149"/>
              <a:gd name="connsiteX1" fmla="*/ 13677900 w 13677900"/>
              <a:gd name="connsiteY1" fmla="*/ 0 h 878149"/>
              <a:gd name="connsiteX2" fmla="*/ 13677900 w 13677900"/>
              <a:gd name="connsiteY2" fmla="*/ 878149 h 878149"/>
              <a:gd name="connsiteX3" fmla="*/ 0 w 13677900"/>
              <a:gd name="connsiteY3" fmla="*/ 878149 h 878149"/>
              <a:gd name="connsiteX4" fmla="*/ 0 w 13677900"/>
              <a:gd name="connsiteY4" fmla="*/ 0 h 878149"/>
              <a:gd name="connsiteX0" fmla="*/ 0 w 13677900"/>
              <a:gd name="connsiteY0" fmla="*/ 11310 h 889459"/>
              <a:gd name="connsiteX1" fmla="*/ 6622329 w 13677900"/>
              <a:gd name="connsiteY1" fmla="*/ 0 h 889459"/>
              <a:gd name="connsiteX2" fmla="*/ 13677900 w 13677900"/>
              <a:gd name="connsiteY2" fmla="*/ 11310 h 889459"/>
              <a:gd name="connsiteX3" fmla="*/ 13677900 w 13677900"/>
              <a:gd name="connsiteY3" fmla="*/ 889459 h 889459"/>
              <a:gd name="connsiteX4" fmla="*/ 0 w 13677900"/>
              <a:gd name="connsiteY4" fmla="*/ 889459 h 889459"/>
              <a:gd name="connsiteX5" fmla="*/ 0 w 13677900"/>
              <a:gd name="connsiteY5" fmla="*/ 11310 h 889459"/>
              <a:gd name="connsiteX0" fmla="*/ 0 w 13677900"/>
              <a:gd name="connsiteY0" fmla="*/ 11310 h 901710"/>
              <a:gd name="connsiteX1" fmla="*/ 6622329 w 13677900"/>
              <a:gd name="connsiteY1" fmla="*/ 0 h 901710"/>
              <a:gd name="connsiteX2" fmla="*/ 13677900 w 13677900"/>
              <a:gd name="connsiteY2" fmla="*/ 11310 h 901710"/>
              <a:gd name="connsiteX3" fmla="*/ 13677900 w 13677900"/>
              <a:gd name="connsiteY3" fmla="*/ 889459 h 901710"/>
              <a:gd name="connsiteX4" fmla="*/ 6615002 w 13677900"/>
              <a:gd name="connsiteY4" fmla="*/ 901710 h 901710"/>
              <a:gd name="connsiteX5" fmla="*/ 0 w 13677900"/>
              <a:gd name="connsiteY5" fmla="*/ 889459 h 901710"/>
              <a:gd name="connsiteX6" fmla="*/ 0 w 13677900"/>
              <a:gd name="connsiteY6" fmla="*/ 11310 h 901710"/>
              <a:gd name="connsiteX0" fmla="*/ 0 w 13677900"/>
              <a:gd name="connsiteY0" fmla="*/ 11310 h 901710"/>
              <a:gd name="connsiteX1" fmla="*/ 6622329 w 13677900"/>
              <a:gd name="connsiteY1" fmla="*/ 0 h 901710"/>
              <a:gd name="connsiteX2" fmla="*/ 13677900 w 13677900"/>
              <a:gd name="connsiteY2" fmla="*/ 11310 h 901710"/>
              <a:gd name="connsiteX3" fmla="*/ 13677900 w 13677900"/>
              <a:gd name="connsiteY3" fmla="*/ 889459 h 901710"/>
              <a:gd name="connsiteX4" fmla="*/ 6615002 w 13677900"/>
              <a:gd name="connsiteY4" fmla="*/ 901710 h 901710"/>
              <a:gd name="connsiteX5" fmla="*/ 0 w 13677900"/>
              <a:gd name="connsiteY5" fmla="*/ 11310 h 901710"/>
              <a:gd name="connsiteX0" fmla="*/ 0 w 7062898"/>
              <a:gd name="connsiteY0" fmla="*/ 901710 h 901710"/>
              <a:gd name="connsiteX1" fmla="*/ 7327 w 7062898"/>
              <a:gd name="connsiteY1" fmla="*/ 0 h 901710"/>
              <a:gd name="connsiteX2" fmla="*/ 7062898 w 7062898"/>
              <a:gd name="connsiteY2" fmla="*/ 11310 h 901710"/>
              <a:gd name="connsiteX3" fmla="*/ 7062898 w 7062898"/>
              <a:gd name="connsiteY3" fmla="*/ 889459 h 901710"/>
              <a:gd name="connsiteX4" fmla="*/ 0 w 7062898"/>
              <a:gd name="connsiteY4" fmla="*/ 901710 h 90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898" h="901710">
                <a:moveTo>
                  <a:pt x="0" y="901710"/>
                </a:moveTo>
                <a:cubicBezTo>
                  <a:pt x="2442" y="601140"/>
                  <a:pt x="4885" y="300570"/>
                  <a:pt x="7327" y="0"/>
                </a:cubicBezTo>
                <a:lnTo>
                  <a:pt x="7062898" y="11310"/>
                </a:lnTo>
                <a:lnTo>
                  <a:pt x="7062898" y="889459"/>
                </a:lnTo>
                <a:lnTo>
                  <a:pt x="0" y="901710"/>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19" name="组合 18"/>
          <p:cNvGrpSpPr/>
          <p:nvPr/>
        </p:nvGrpSpPr>
        <p:grpSpPr>
          <a:xfrm>
            <a:off x="7706916" y="1476714"/>
            <a:ext cx="666750" cy="666750"/>
            <a:chOff x="10275888" y="1968952"/>
            <a:chExt cx="889000" cy="889000"/>
          </a:xfrm>
        </p:grpSpPr>
        <p:sp>
          <p:nvSpPr>
            <p:cNvPr id="11" name="椭圆 10"/>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12" name="文本框 11"/>
            <p:cNvSpPr txBox="1"/>
            <p:nvPr/>
          </p:nvSpPr>
          <p:spPr>
            <a:xfrm>
              <a:off x="10368583" y="2123009"/>
              <a:ext cx="703612" cy="615553"/>
            </a:xfrm>
            <a:prstGeom prst="rect">
              <a:avLst/>
            </a:prstGeom>
            <a:noFill/>
          </p:spPr>
          <p:txBody>
            <a:bodyPr wrap="none" rtlCol="0">
              <a:spAutoFit/>
              <a:scene3d>
                <a:camera prst="orthographicFront"/>
                <a:lightRig rig="threePt" dir="t"/>
              </a:scene3d>
              <a:sp3d contourW="12700"/>
            </a:bodyPr>
            <a:lstStyle/>
            <a:p>
              <a:pPr algn="ctr" defTabSz="685800">
                <a:buClrTx/>
                <a:defRPr/>
              </a:pPr>
              <a:r>
                <a:rPr lang="en-US" altLang="zh-CN" sz="2400" b="1" kern="1200" dirty="0">
                  <a:solidFill>
                    <a:prstClr val="white"/>
                  </a:solidFill>
                  <a:ea typeface="微软雅黑"/>
                  <a:cs typeface="+mn-cs"/>
                </a:rPr>
                <a:t>02</a:t>
              </a:r>
              <a:endParaRPr lang="zh-CN" altLang="en-US" sz="2400" b="1" kern="1200" dirty="0">
                <a:solidFill>
                  <a:prstClr val="white"/>
                </a:solidFill>
                <a:ea typeface="微软雅黑"/>
                <a:cs typeface="+mn-cs"/>
              </a:endParaRPr>
            </a:p>
          </p:txBody>
        </p:sp>
      </p:grpSp>
      <p:grpSp>
        <p:nvGrpSpPr>
          <p:cNvPr id="21" name="组合 20"/>
          <p:cNvGrpSpPr/>
          <p:nvPr/>
        </p:nvGrpSpPr>
        <p:grpSpPr>
          <a:xfrm>
            <a:off x="4650196" y="2317347"/>
            <a:ext cx="3794134" cy="866725"/>
            <a:chOff x="6200261" y="3089795"/>
            <a:chExt cx="5058845" cy="1155633"/>
          </a:xfrm>
        </p:grpSpPr>
        <p:sp>
          <p:nvSpPr>
            <p:cNvPr id="14" name="文本框 13"/>
            <p:cNvSpPr txBox="1"/>
            <p:nvPr/>
          </p:nvSpPr>
          <p:spPr>
            <a:xfrm>
              <a:off x="6768133" y="3089795"/>
              <a:ext cx="4490973" cy="553997"/>
            </a:xfrm>
            <a:prstGeom prst="rect">
              <a:avLst/>
            </a:prstGeom>
            <a:noFill/>
          </p:spPr>
          <p:txBody>
            <a:bodyPr wrap="none" rtlCol="0">
              <a:spAutoFit/>
              <a:scene3d>
                <a:camera prst="orthographicFront"/>
                <a:lightRig rig="threePt" dir="t"/>
              </a:scene3d>
              <a:sp3d contourW="12700"/>
            </a:bodyPr>
            <a:lstStyle/>
            <a:p>
              <a:pPr algn="r" defTabSz="685800">
                <a:buClrTx/>
                <a:defRPr/>
              </a:pPr>
              <a:r>
                <a:rPr lang="zh-TW" altLang="en-US" sz="2100" dirty="0">
                  <a:solidFill>
                    <a:prstClr val="black"/>
                  </a:solidFill>
                  <a:ea typeface="微软雅黑"/>
                </a:rPr>
                <a:t>如何使用</a:t>
              </a:r>
              <a:r>
                <a:rPr lang="en-US" altLang="zh-TW" sz="2100" dirty="0" err="1">
                  <a:solidFill>
                    <a:prstClr val="black"/>
                  </a:solidFill>
                  <a:ea typeface="微软雅黑"/>
                </a:rPr>
                <a:t>Jupyter</a:t>
              </a:r>
              <a:r>
                <a:rPr lang="en-US" altLang="zh-TW" sz="2100" dirty="0">
                  <a:solidFill>
                    <a:prstClr val="black"/>
                  </a:solidFill>
                  <a:ea typeface="微软雅黑"/>
                </a:rPr>
                <a:t> Notebook</a:t>
              </a:r>
              <a:endParaRPr lang="zh-CN" altLang="en-US" sz="2100" kern="1200" dirty="0">
                <a:solidFill>
                  <a:prstClr val="black"/>
                </a:solidFill>
                <a:ea typeface="微软雅黑"/>
                <a:cs typeface="+mn-cs"/>
              </a:endParaRPr>
            </a:p>
          </p:txBody>
        </p:sp>
        <p:sp>
          <p:nvSpPr>
            <p:cNvPr id="15" name="文本框 14"/>
            <p:cNvSpPr txBox="1"/>
            <p:nvPr/>
          </p:nvSpPr>
          <p:spPr>
            <a:xfrm>
              <a:off x="6200261" y="3635855"/>
              <a:ext cx="5058845" cy="301365"/>
            </a:xfrm>
            <a:prstGeom prst="rect">
              <a:avLst/>
            </a:prstGeom>
            <a:noFill/>
          </p:spPr>
          <p:txBody>
            <a:bodyPr wrap="square" rtlCol="0">
              <a:spAutoFit/>
              <a:scene3d>
                <a:camera prst="orthographicFront"/>
                <a:lightRig rig="threePt" dir="t"/>
              </a:scene3d>
              <a:sp3d contourW="12700"/>
            </a:bodyPr>
            <a:lstStyle/>
            <a:p>
              <a:pPr algn="r" defTabSz="685800">
                <a:lnSpc>
                  <a:spcPct val="114000"/>
                </a:lnSpc>
                <a:buClrTx/>
                <a:defRPr/>
              </a:pPr>
              <a:r>
                <a:rPr lang="zh-TW" altLang="en-US" sz="825" kern="1200" dirty="0">
                  <a:solidFill>
                    <a:prstClr val="white">
                      <a:lumMod val="50000"/>
                    </a:prstClr>
                  </a:solidFill>
                  <a:latin typeface="微软雅黑"/>
                  <a:ea typeface="微软雅黑"/>
                  <a:cs typeface="+mn-cs"/>
                </a:rPr>
                <a:t>學習如何使用互動式</a:t>
              </a:r>
              <a:r>
                <a:rPr lang="en-US" altLang="zh-TW" sz="825" kern="1200" dirty="0">
                  <a:solidFill>
                    <a:prstClr val="white">
                      <a:lumMod val="50000"/>
                    </a:prstClr>
                  </a:solidFill>
                  <a:latin typeface="微软雅黑"/>
                  <a:ea typeface="微软雅黑"/>
                  <a:cs typeface="+mn-cs"/>
                </a:rPr>
                <a:t>IDE: </a:t>
              </a:r>
              <a:r>
                <a:rPr lang="en-US" altLang="zh-TW" sz="825" kern="1200" dirty="0" err="1">
                  <a:solidFill>
                    <a:prstClr val="white">
                      <a:lumMod val="50000"/>
                    </a:prstClr>
                  </a:solidFill>
                  <a:latin typeface="微软雅黑"/>
                  <a:ea typeface="微软雅黑"/>
                  <a:cs typeface="+mn-cs"/>
                </a:rPr>
                <a:t>Jupyter</a:t>
              </a:r>
              <a:r>
                <a:rPr lang="en-US" altLang="zh-TW" sz="825" kern="1200" dirty="0">
                  <a:solidFill>
                    <a:prstClr val="white">
                      <a:lumMod val="50000"/>
                    </a:prstClr>
                  </a:solidFill>
                  <a:latin typeface="微软雅黑"/>
                  <a:ea typeface="微软雅黑"/>
                  <a:cs typeface="+mn-cs"/>
                </a:rPr>
                <a:t> Notebook</a:t>
              </a:r>
              <a:endParaRPr lang="en-US" altLang="zh-CN" sz="825" kern="1200" dirty="0">
                <a:solidFill>
                  <a:prstClr val="white">
                    <a:lumMod val="50000"/>
                  </a:prstClr>
                </a:solidFill>
                <a:latin typeface="微软雅黑"/>
                <a:ea typeface="微软雅黑"/>
                <a:cs typeface="+mn-cs"/>
              </a:endParaRPr>
            </a:p>
          </p:txBody>
        </p:sp>
        <p:cxnSp>
          <p:nvCxnSpPr>
            <p:cNvPr id="18" name="直接连接符 17"/>
            <p:cNvCxnSpPr/>
            <p:nvPr/>
          </p:nvCxnSpPr>
          <p:spPr>
            <a:xfrm>
              <a:off x="10237788" y="4245428"/>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260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1750"/>
                            </p:stCondLst>
                            <p:childTnLst>
                              <p:par>
                                <p:cTn id="32" presetID="53" presetClass="entr" presetSubtype="16"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12" presetClass="entr" presetSubtype="1"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p:tgtEl>
                                          <p:spTgt spid="21"/>
                                        </p:tgtEl>
                                        <p:attrNameLst>
                                          <p:attrName>ppt_y</p:attrName>
                                        </p:attrNameLst>
                                      </p:cBhvr>
                                      <p:tavLst>
                                        <p:tav tm="0">
                                          <p:val>
                                            <p:strVal val="#ppt_y-#ppt_h*1.125000"/>
                                          </p:val>
                                        </p:tav>
                                        <p:tav tm="100000">
                                          <p:val>
                                            <p:strVal val="#ppt_y"/>
                                          </p:val>
                                        </p:tav>
                                      </p:tavLst>
                                    </p:anim>
                                    <p:animEffect transition="in" filter="wipe(down)">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P spid="3" grpId="0" animBg="1"/>
      <p:bldP spid="10" grpId="0" animBg="1"/>
      <p:bldP spid="4"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rot="1800000">
            <a:off x="2423263" y="3275075"/>
            <a:ext cx="6978362" cy="1467302"/>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6" name="矩形 24"/>
          <p:cNvSpPr/>
          <p:nvPr/>
        </p:nvSpPr>
        <p:spPr>
          <a:xfrm rot="1800000">
            <a:off x="5827453" y="3275075"/>
            <a:ext cx="6978362" cy="1467302"/>
          </a:xfrm>
          <a:custGeom>
            <a:avLst/>
            <a:gdLst>
              <a:gd name="connsiteX0" fmla="*/ 0 w 13677900"/>
              <a:gd name="connsiteY0" fmla="*/ 0 h 1941397"/>
              <a:gd name="connsiteX1" fmla="*/ 13677900 w 13677900"/>
              <a:gd name="connsiteY1" fmla="*/ 0 h 1941397"/>
              <a:gd name="connsiteX2" fmla="*/ 13677900 w 13677900"/>
              <a:gd name="connsiteY2" fmla="*/ 1941397 h 1941397"/>
              <a:gd name="connsiteX3" fmla="*/ 0 w 13677900"/>
              <a:gd name="connsiteY3" fmla="*/ 1941397 h 1941397"/>
              <a:gd name="connsiteX4" fmla="*/ 0 w 13677900"/>
              <a:gd name="connsiteY4" fmla="*/ 0 h 1941397"/>
              <a:gd name="connsiteX0" fmla="*/ 0 w 13677900"/>
              <a:gd name="connsiteY0" fmla="*/ 11087 h 1952484"/>
              <a:gd name="connsiteX1" fmla="*/ 4373417 w 13677900"/>
              <a:gd name="connsiteY1" fmla="*/ 0 h 1952484"/>
              <a:gd name="connsiteX2" fmla="*/ 13677900 w 13677900"/>
              <a:gd name="connsiteY2" fmla="*/ 11087 h 1952484"/>
              <a:gd name="connsiteX3" fmla="*/ 13677900 w 13677900"/>
              <a:gd name="connsiteY3" fmla="*/ 1952484 h 1952484"/>
              <a:gd name="connsiteX4" fmla="*/ 0 w 13677900"/>
              <a:gd name="connsiteY4" fmla="*/ 1952484 h 1952484"/>
              <a:gd name="connsiteX5" fmla="*/ 0 w 13677900"/>
              <a:gd name="connsiteY5" fmla="*/ 11087 h 1952484"/>
              <a:gd name="connsiteX0" fmla="*/ 0 w 13677900"/>
              <a:gd name="connsiteY0" fmla="*/ 11087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6" fmla="*/ 0 w 13677900"/>
              <a:gd name="connsiteY6" fmla="*/ 11087 h 1956402"/>
              <a:gd name="connsiteX0" fmla="*/ 0 w 13677900"/>
              <a:gd name="connsiteY0" fmla="*/ 1952484 h 1956402"/>
              <a:gd name="connsiteX1" fmla="*/ 4373417 w 13677900"/>
              <a:gd name="connsiteY1" fmla="*/ 0 h 1956402"/>
              <a:gd name="connsiteX2" fmla="*/ 13677900 w 13677900"/>
              <a:gd name="connsiteY2" fmla="*/ 11087 h 1956402"/>
              <a:gd name="connsiteX3" fmla="*/ 13677900 w 13677900"/>
              <a:gd name="connsiteY3" fmla="*/ 1952484 h 1956402"/>
              <a:gd name="connsiteX4" fmla="*/ 4388429 w 13677900"/>
              <a:gd name="connsiteY4" fmla="*/ 1956402 h 1956402"/>
              <a:gd name="connsiteX5" fmla="*/ 0 w 13677900"/>
              <a:gd name="connsiteY5" fmla="*/ 1952484 h 1956402"/>
              <a:gd name="connsiteX0" fmla="*/ 15012 w 9304483"/>
              <a:gd name="connsiteY0" fmla="*/ 1956402 h 1956402"/>
              <a:gd name="connsiteX1" fmla="*/ 0 w 9304483"/>
              <a:gd name="connsiteY1" fmla="*/ 0 h 1956402"/>
              <a:gd name="connsiteX2" fmla="*/ 9304483 w 9304483"/>
              <a:gd name="connsiteY2" fmla="*/ 11087 h 1956402"/>
              <a:gd name="connsiteX3" fmla="*/ 9304483 w 9304483"/>
              <a:gd name="connsiteY3" fmla="*/ 1952484 h 1956402"/>
              <a:gd name="connsiteX4" fmla="*/ 15012 w 9304483"/>
              <a:gd name="connsiteY4" fmla="*/ 1956402 h 195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483" h="1956402">
                <a:moveTo>
                  <a:pt x="15012" y="1956402"/>
                </a:moveTo>
                <a:lnTo>
                  <a:pt x="0" y="0"/>
                </a:lnTo>
                <a:lnTo>
                  <a:pt x="9304483" y="11087"/>
                </a:lnTo>
                <a:lnTo>
                  <a:pt x="9304483" y="1952484"/>
                </a:lnTo>
                <a:lnTo>
                  <a:pt x="15012" y="1956402"/>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 name="1ae88b21-1ba7-4546-bc44-e74ecc79a130" descr="dQUAAB+LCAAAAAAABADFUsFOwkAQ/ZdVb5WURiD2VjQYDooJRA+Gw9od6GJ3S9qtwZD+u7vtbil0QTiZXrYzb2bem3lbdC1+1oB8NGU4FY8UL1PMxgIYctCYIJ/nceygIeWE8uVTmuTrDPkf27qsmXmnInrDcQ6qllNBcVz9+i28gT1TTlnONMztuDKEN41Q162ClJAYmrAxF5B+1xO6Kla+pyKVA0ZJyrCQA7ducYN0Cvn9XsctVDGBjWzkoFlFy/DR9NQCrDpVQskMyCrPBAMudkWvWK4OJCuL3nbdDl3T8Q73cXtv2Yg3cEsNuvM0wmt4ka0UX70BFULzWtweWTlXPvZkF85RvjPYXKhQVTS12c5xkn05ckdeM7DRnluI10Z8SOIk/duIBtbKTxYLGsIsAgYGM6NcBJxIzsS4cJjSZSQ4ZJkOTD5XEIpGmd9TqDyLZM+r0ejOG/SDABl5bmFzoxl4rhsP8OecqSxp3knqzUAEYSjXrJlXgsp4S6ehf+SSQxx+VTZ07J40lPfuWgVP2PHfhHqXWPaUtrn8fgEKMNp5dQUAAA=="/>
          <p:cNvGrpSpPr>
            <a:grpSpLocks noChangeAspect="1"/>
          </p:cNvGrpSpPr>
          <p:nvPr/>
        </p:nvGrpSpPr>
        <p:grpSpPr>
          <a:xfrm>
            <a:off x="1700955" y="1393341"/>
            <a:ext cx="2341667" cy="2327781"/>
            <a:chOff x="1043462" y="1785793"/>
            <a:chExt cx="3122223" cy="3103708"/>
          </a:xfrm>
        </p:grpSpPr>
        <p:sp>
          <p:nvSpPr>
            <p:cNvPr id="3" name="BackShape"/>
            <p:cNvSpPr/>
            <p:nvPr/>
          </p:nvSpPr>
          <p:spPr>
            <a:xfrm>
              <a:off x="1443494" y="1785793"/>
              <a:ext cx="2320500" cy="2320502"/>
            </a:xfrm>
            <a:prstGeom prst="donut">
              <a:avLst>
                <a:gd name="adj" fmla="val 3548"/>
              </a:avLst>
            </a:prstGeom>
            <a:solidFill>
              <a:schemeClr val="accent1">
                <a:lumMod val="10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4" name="ValueShape"/>
            <p:cNvSpPr/>
            <p:nvPr/>
          </p:nvSpPr>
          <p:spPr>
            <a:xfrm>
              <a:off x="1620754" y="1963054"/>
              <a:ext cx="1965979" cy="1965980"/>
            </a:xfrm>
            <a:prstGeom prst="pie">
              <a:avLst>
                <a:gd name="adj1" fmla="val 16200000"/>
                <a:gd name="adj2" fmla="val 8640000"/>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50"/>
            </a:p>
          </p:txBody>
        </p:sp>
        <p:sp>
          <p:nvSpPr>
            <p:cNvPr id="5" name="ValueText"/>
            <p:cNvSpPr txBox="1"/>
            <p:nvPr/>
          </p:nvSpPr>
          <p:spPr>
            <a:xfrm>
              <a:off x="1043462" y="4289453"/>
              <a:ext cx="800064" cy="600048"/>
            </a:xfrm>
            <a:prstGeom prst="rect">
              <a:avLst/>
            </a:prstGeom>
          </p:spPr>
          <p:txBody>
            <a:bodyPr wrap="none" lIns="0" tIns="0" rIns="0" bIns="0" numCol="1">
              <a:prstTxWarp prst="textPlain">
                <a:avLst/>
              </a:prstTxWarp>
              <a:normAutofit/>
            </a:bodyPr>
            <a:lstStyle/>
            <a:p>
              <a:r>
                <a:rPr lang="zh-TW" altLang="en-US" sz="1050" dirty="0">
                  <a:solidFill>
                    <a:schemeClr val="accent1">
                      <a:lumMod val="100000"/>
                    </a:schemeClr>
                  </a:solidFill>
                  <a:latin typeface="Impact" panose="020B0806030902050204" pitchFamily="34" charset="0"/>
                </a:rPr>
                <a:t>方法</a:t>
              </a:r>
              <a:r>
                <a:rPr lang="en-US" altLang="zh-TW" sz="1050" dirty="0">
                  <a:solidFill>
                    <a:schemeClr val="accent1">
                      <a:lumMod val="100000"/>
                    </a:schemeClr>
                  </a:solidFill>
                  <a:latin typeface="Impact" panose="020B0806030902050204" pitchFamily="34" charset="0"/>
                </a:rPr>
                <a:t>1</a:t>
              </a:r>
              <a:endParaRPr lang="en-US" altLang="zh-CN" sz="1050" dirty="0">
                <a:solidFill>
                  <a:schemeClr val="accent1">
                    <a:lumMod val="100000"/>
                  </a:schemeClr>
                </a:solidFill>
                <a:latin typeface="Impact" panose="020B0806030902050204" pitchFamily="34" charset="0"/>
              </a:endParaRPr>
            </a:p>
          </p:txBody>
        </p:sp>
        <p:cxnSp>
          <p:nvCxnSpPr>
            <p:cNvPr id="7" name="LineShape"/>
            <p:cNvCxnSpPr>
              <a:cxnSpLocks/>
            </p:cNvCxnSpPr>
            <p:nvPr/>
          </p:nvCxnSpPr>
          <p:spPr>
            <a:xfrm flipH="1">
              <a:off x="2119861" y="4289453"/>
              <a:ext cx="2045824" cy="0"/>
            </a:xfrm>
            <a:prstGeom prst="straightConnector1">
              <a:avLst/>
            </a:prstGeom>
            <a:noFill/>
            <a:ln w="12700" cap="flat" cmpd="sng">
              <a:solidFill>
                <a:srgbClr val="D8D8D8"/>
              </a:solidFill>
              <a:prstDash val="solid"/>
              <a:miter/>
              <a:headEnd type="none" w="med" len="med"/>
              <a:tailEnd type="none" w="med" len="med"/>
            </a:ln>
          </p:spPr>
        </p:cxnSp>
      </p:grpSp>
      <p:grpSp>
        <p:nvGrpSpPr>
          <p:cNvPr id="10" name="1ae88b21-1ba7-4546-bc44-e74ecc79a130" descr="dQUAAB+LCAAAAAAABADFUsFOwkAQ/ZdVb5WURiD2VjQYDooJRA+Gw9od6GJ3S9qtwZD+u7vtbil0QTiZXrYzb2bem3lbdC1+1oB8NGU4FY8UL1PMxgIYctCYIJ/nceygIeWE8uVTmuTrDPkf27qsmXmnInrDcQ6qllNBcVz9+i28gT1TTlnONMztuDKEN41Q162ClJAYmrAxF5B+1xO6Kla+pyKVA0ZJyrCQA7ducYN0Cvn9XsctVDGBjWzkoFlFy/DR9NQCrDpVQskMyCrPBAMudkWvWK4OJCuL3nbdDl3T8Q73cXtv2Yg3cEsNuvM0wmt4ka0UX70BFULzWtweWTlXPvZkF85RvjPYXKhQVTS12c5xkn05ckdeM7DRnluI10Z8SOIk/duIBtbKTxYLGsIsAgYGM6NcBJxIzsS4cJjSZSQ4ZJkOTD5XEIpGmd9TqDyLZM+r0ejOG/SDABl5bmFzoxl4rhsP8OecqSxp3knqzUAEYSjXrJlXgsp4S6ehf+SSQxx+VTZ07J40lPfuWgVP2PHfhHqXWPaUtrn8fgEKMNp5dQUAAA=="/>
          <p:cNvGrpSpPr>
            <a:grpSpLocks noChangeAspect="1"/>
          </p:cNvGrpSpPr>
          <p:nvPr/>
        </p:nvGrpSpPr>
        <p:grpSpPr>
          <a:xfrm>
            <a:off x="5101380" y="1393341"/>
            <a:ext cx="2341667" cy="2327781"/>
            <a:chOff x="1043462" y="1785793"/>
            <a:chExt cx="3122223" cy="3103708"/>
          </a:xfrm>
        </p:grpSpPr>
        <p:sp>
          <p:nvSpPr>
            <p:cNvPr id="11" name="BackShape"/>
            <p:cNvSpPr/>
            <p:nvPr/>
          </p:nvSpPr>
          <p:spPr>
            <a:xfrm>
              <a:off x="1443494" y="1785793"/>
              <a:ext cx="2320500" cy="2320502"/>
            </a:xfrm>
            <a:prstGeom prst="donut">
              <a:avLst>
                <a:gd name="adj" fmla="val 3548"/>
              </a:avLst>
            </a:prstGeom>
            <a:solidFill>
              <a:schemeClr val="accent1">
                <a:lumMod val="10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2" name="ValueShape"/>
            <p:cNvSpPr/>
            <p:nvPr/>
          </p:nvSpPr>
          <p:spPr>
            <a:xfrm>
              <a:off x="1620754" y="1963054"/>
              <a:ext cx="1965979" cy="1965980"/>
            </a:xfrm>
            <a:prstGeom prst="pie">
              <a:avLst>
                <a:gd name="adj1" fmla="val 16200000"/>
                <a:gd name="adj2" fmla="val 11856900"/>
              </a:avLst>
            </a:prstGeom>
            <a:solidFill>
              <a:schemeClr val="accent1">
                <a:lumMod val="10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050"/>
            </a:p>
          </p:txBody>
        </p:sp>
        <p:sp>
          <p:nvSpPr>
            <p:cNvPr id="13" name="ValueText"/>
            <p:cNvSpPr txBox="1"/>
            <p:nvPr/>
          </p:nvSpPr>
          <p:spPr>
            <a:xfrm>
              <a:off x="1043462" y="4289453"/>
              <a:ext cx="800064" cy="600048"/>
            </a:xfrm>
            <a:prstGeom prst="rect">
              <a:avLst/>
            </a:prstGeom>
          </p:spPr>
          <p:txBody>
            <a:bodyPr wrap="none" lIns="0" tIns="0" rIns="0" bIns="0" numCol="1">
              <a:prstTxWarp prst="textPlain">
                <a:avLst/>
              </a:prstTxWarp>
              <a:normAutofit/>
            </a:bodyPr>
            <a:lstStyle/>
            <a:p>
              <a:r>
                <a:rPr lang="zh-TW" altLang="en-US" sz="1050" dirty="0">
                  <a:solidFill>
                    <a:schemeClr val="accent1">
                      <a:lumMod val="100000"/>
                    </a:schemeClr>
                  </a:solidFill>
                  <a:latin typeface="Impact" panose="020B0806030902050204" pitchFamily="34" charset="0"/>
                </a:rPr>
                <a:t>方法</a:t>
              </a:r>
              <a:r>
                <a:rPr lang="en-US" altLang="zh-TW" sz="1050" dirty="0">
                  <a:solidFill>
                    <a:schemeClr val="accent1">
                      <a:lumMod val="100000"/>
                    </a:schemeClr>
                  </a:solidFill>
                  <a:latin typeface="Impact" panose="020B0806030902050204" pitchFamily="34" charset="0"/>
                </a:rPr>
                <a:t>2</a:t>
              </a:r>
              <a:endParaRPr lang="en-US" altLang="zh-CN" sz="1050" dirty="0">
                <a:solidFill>
                  <a:schemeClr val="accent1">
                    <a:lumMod val="100000"/>
                  </a:schemeClr>
                </a:solidFill>
                <a:latin typeface="Impact" panose="020B0806030902050204" pitchFamily="34" charset="0"/>
              </a:endParaRPr>
            </a:p>
          </p:txBody>
        </p:sp>
        <p:cxnSp>
          <p:nvCxnSpPr>
            <p:cNvPr id="15" name="LineShape"/>
            <p:cNvCxnSpPr>
              <a:cxnSpLocks/>
            </p:cNvCxnSpPr>
            <p:nvPr/>
          </p:nvCxnSpPr>
          <p:spPr>
            <a:xfrm flipH="1">
              <a:off x="2119861" y="4289453"/>
              <a:ext cx="2045824" cy="0"/>
            </a:xfrm>
            <a:prstGeom prst="straightConnector1">
              <a:avLst/>
            </a:prstGeom>
            <a:noFill/>
            <a:ln w="12700" cap="flat" cmpd="sng">
              <a:solidFill>
                <a:srgbClr val="D8D8D8"/>
              </a:solidFill>
              <a:prstDash val="solid"/>
              <a:miter/>
              <a:headEnd type="none" w="med" len="med"/>
              <a:tailEnd type="none" w="med" len="med"/>
            </a:ln>
          </p:spPr>
        </p:cxnSp>
      </p:grpSp>
      <p:grpSp>
        <p:nvGrpSpPr>
          <p:cNvPr id="19" name="组合 18"/>
          <p:cNvGrpSpPr/>
          <p:nvPr/>
        </p:nvGrpSpPr>
        <p:grpSpPr>
          <a:xfrm>
            <a:off x="656035" y="228601"/>
            <a:ext cx="887182" cy="637814"/>
            <a:chOff x="874713" y="304800"/>
            <a:chExt cx="1182909" cy="850419"/>
          </a:xfrm>
        </p:grpSpPr>
        <p:sp>
          <p:nvSpPr>
            <p:cNvPr id="20"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任意多边形 20"/>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2"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23" name="文本框 22"/>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如何使用</a:t>
            </a:r>
            <a:r>
              <a:rPr lang="en-US" altLang="zh-TW" sz="2400" kern="1200" dirty="0" err="1">
                <a:solidFill>
                  <a:prstClr val="black"/>
                </a:solidFill>
                <a:ea typeface="微软雅黑"/>
                <a:cs typeface="+mn-cs"/>
              </a:rPr>
              <a:t>Jupyter</a:t>
            </a:r>
            <a:r>
              <a:rPr lang="en-US" altLang="zh-TW" sz="2400" kern="1200" dirty="0">
                <a:solidFill>
                  <a:prstClr val="black"/>
                </a:solidFill>
                <a:ea typeface="微软雅黑"/>
                <a:cs typeface="+mn-cs"/>
              </a:rPr>
              <a:t> Notebook</a:t>
            </a:r>
          </a:p>
        </p:txBody>
      </p:sp>
      <p:grpSp>
        <p:nvGrpSpPr>
          <p:cNvPr id="27" name="组合 26"/>
          <p:cNvGrpSpPr/>
          <p:nvPr/>
        </p:nvGrpSpPr>
        <p:grpSpPr>
          <a:xfrm>
            <a:off x="1629422" y="3435439"/>
            <a:ext cx="2938496" cy="770317"/>
            <a:chOff x="-137207" y="3325188"/>
            <a:chExt cx="4092175" cy="1027088"/>
          </a:xfrm>
        </p:grpSpPr>
        <p:sp>
          <p:nvSpPr>
            <p:cNvPr id="28" name="矩形 27">
              <a:extLst>
                <a:ext uri="{FF2B5EF4-FFF2-40B4-BE49-F238E27FC236}">
                  <a16:creationId xmlns:a16="http://schemas.microsoft.com/office/drawing/2014/main" id="{E3EB1709-6D20-4440-8800-976CC5E9712E}"/>
                </a:ext>
              </a:extLst>
            </p:cNvPr>
            <p:cNvSpPr/>
            <p:nvPr/>
          </p:nvSpPr>
          <p:spPr>
            <a:xfrm>
              <a:off x="-137207" y="3735868"/>
              <a:ext cx="3572208" cy="616408"/>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點選程式集</a:t>
              </a:r>
              <a:r>
                <a:rPr lang="en-US" altLang="zh-TW" sz="1050" dirty="0">
                  <a:solidFill>
                    <a:schemeClr val="tx1">
                      <a:lumMod val="75000"/>
                      <a:lumOff val="25000"/>
                    </a:schemeClr>
                  </a:solidFill>
                </a:rPr>
                <a:t>, </a:t>
              </a:r>
              <a:r>
                <a:rPr lang="zh-TW" altLang="en-US" sz="1050" dirty="0">
                  <a:solidFill>
                    <a:schemeClr val="tx1">
                      <a:lumMod val="75000"/>
                      <a:lumOff val="25000"/>
                    </a:schemeClr>
                  </a:solidFill>
                </a:rPr>
                <a:t>開啟</a:t>
              </a:r>
              <a:r>
                <a:rPr lang="en-US" altLang="zh-TW" sz="1050" dirty="0">
                  <a:solidFill>
                    <a:schemeClr val="tx1">
                      <a:lumMod val="75000"/>
                      <a:lumOff val="25000"/>
                    </a:schemeClr>
                  </a:solidFill>
                </a:rPr>
                <a:t>Anaconda Navigator, Launch “</a:t>
              </a:r>
              <a:r>
                <a:rPr lang="en-US" altLang="zh-TW" sz="1050" dirty="0" err="1">
                  <a:solidFill>
                    <a:schemeClr val="tx1">
                      <a:lumMod val="75000"/>
                      <a:lumOff val="25000"/>
                    </a:schemeClr>
                  </a:solidFill>
                </a:rPr>
                <a:t>Jupyter</a:t>
              </a:r>
              <a:r>
                <a:rPr lang="en-US" altLang="zh-TW" sz="1050" dirty="0">
                  <a:solidFill>
                    <a:schemeClr val="tx1">
                      <a:lumMod val="75000"/>
                      <a:lumOff val="25000"/>
                    </a:schemeClr>
                  </a:solidFill>
                </a:rPr>
                <a:t> Notebook”</a:t>
              </a:r>
              <a:endParaRPr lang="zh-CN" altLang="en-US"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874713" y="3325188"/>
              <a:ext cx="3080255"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b="1" dirty="0"/>
                <a:t>透過</a:t>
              </a:r>
              <a:r>
                <a:rPr lang="en-US" altLang="zh-TW" sz="1050" b="1" dirty="0"/>
                <a:t>Anaconda Navigator</a:t>
              </a:r>
              <a:endParaRPr lang="zh-CN" altLang="en-US" sz="1050" b="1" dirty="0"/>
            </a:p>
          </p:txBody>
        </p:sp>
      </p:grpSp>
      <p:grpSp>
        <p:nvGrpSpPr>
          <p:cNvPr id="30" name="组合 29"/>
          <p:cNvGrpSpPr/>
          <p:nvPr/>
        </p:nvGrpSpPr>
        <p:grpSpPr>
          <a:xfrm>
            <a:off x="5058693" y="3435438"/>
            <a:ext cx="3170907" cy="770316"/>
            <a:chOff x="-137207" y="3325188"/>
            <a:chExt cx="3572208" cy="1027088"/>
          </a:xfrm>
        </p:grpSpPr>
        <p:sp>
          <p:nvSpPr>
            <p:cNvPr id="31" name="矩形 30">
              <a:extLst>
                <a:ext uri="{FF2B5EF4-FFF2-40B4-BE49-F238E27FC236}">
                  <a16:creationId xmlns:a16="http://schemas.microsoft.com/office/drawing/2014/main" id="{E3EB1709-6D20-4440-8800-976CC5E9712E}"/>
                </a:ext>
              </a:extLst>
            </p:cNvPr>
            <p:cNvSpPr/>
            <p:nvPr/>
          </p:nvSpPr>
          <p:spPr>
            <a:xfrm>
              <a:off x="-137207" y="3735868"/>
              <a:ext cx="3572208" cy="616408"/>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在</a:t>
              </a:r>
              <a:r>
                <a:rPr lang="en-US" altLang="zh-TW" sz="1050" dirty="0">
                  <a:solidFill>
                    <a:schemeClr val="tx1">
                      <a:lumMod val="75000"/>
                      <a:lumOff val="25000"/>
                    </a:schemeClr>
                  </a:solidFill>
                </a:rPr>
                <a:t>Anaconda Prompt</a:t>
              </a:r>
              <a:r>
                <a:rPr lang="zh-TW" altLang="en-US" sz="1050" dirty="0">
                  <a:solidFill>
                    <a:schemeClr val="tx1">
                      <a:lumMod val="75000"/>
                      <a:lumOff val="25000"/>
                    </a:schemeClr>
                  </a:solidFill>
                </a:rPr>
                <a:t>輸入</a:t>
              </a:r>
              <a:r>
                <a:rPr lang="en-US" altLang="zh-TW" sz="1050" dirty="0" err="1">
                  <a:solidFill>
                    <a:schemeClr val="tx1">
                      <a:lumMod val="75000"/>
                      <a:lumOff val="25000"/>
                    </a:schemeClr>
                  </a:solidFill>
                </a:rPr>
                <a:t>jupyter</a:t>
              </a:r>
              <a:r>
                <a:rPr lang="en-US" altLang="zh-TW" sz="1050" dirty="0">
                  <a:solidFill>
                    <a:schemeClr val="tx1">
                      <a:lumMod val="75000"/>
                      <a:lumOff val="25000"/>
                    </a:schemeClr>
                  </a:solidFill>
                </a:rPr>
                <a:t> notebook</a:t>
              </a:r>
              <a:r>
                <a:rPr lang="zh-TW" altLang="en-US" sz="1050" dirty="0">
                  <a:solidFill>
                    <a:schemeClr val="tx1">
                      <a:lumMod val="75000"/>
                      <a:lumOff val="25000"/>
                    </a:schemeClr>
                  </a:solidFill>
                </a:rPr>
                <a:t>，點擊</a:t>
              </a:r>
              <a:r>
                <a:rPr lang="en-US" altLang="zh-TW" sz="1050" dirty="0">
                  <a:solidFill>
                    <a:schemeClr val="tx1">
                      <a:lumMod val="75000"/>
                      <a:lumOff val="25000"/>
                    </a:schemeClr>
                  </a:solidFill>
                </a:rPr>
                <a:t>enter</a:t>
              </a:r>
              <a:endParaRPr lang="zh-CN" altLang="en-US" sz="1050" dirty="0">
                <a:solidFill>
                  <a:schemeClr val="tx1">
                    <a:lumMod val="75000"/>
                    <a:lumOff val="25000"/>
                  </a:schemeClr>
                </a:solidFill>
              </a:endParaRPr>
            </a:p>
          </p:txBody>
        </p:sp>
        <p:sp>
          <p:nvSpPr>
            <p:cNvPr id="32" name="矩形 31">
              <a:extLst>
                <a:ext uri="{FF2B5EF4-FFF2-40B4-BE49-F238E27FC236}">
                  <a16:creationId xmlns:a16="http://schemas.microsoft.com/office/drawing/2014/main" id="{CBCE2F27-1948-4AAF-B7D2-B7B4F23C2784}"/>
                </a:ext>
              </a:extLst>
            </p:cNvPr>
            <p:cNvSpPr/>
            <p:nvPr/>
          </p:nvSpPr>
          <p:spPr>
            <a:xfrm>
              <a:off x="874713" y="3325188"/>
              <a:ext cx="2241974"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b="1" dirty="0"/>
                <a:t>透過</a:t>
              </a:r>
              <a:r>
                <a:rPr lang="en-US" altLang="zh-TW" sz="1050" b="1" dirty="0"/>
                <a:t>Anaconda Prompt</a:t>
              </a:r>
              <a:endParaRPr lang="zh-CN" altLang="en-US" sz="1050" b="1" dirty="0"/>
            </a:p>
          </p:txBody>
        </p:sp>
      </p:grpSp>
      <p:pic>
        <p:nvPicPr>
          <p:cNvPr id="8" name="圖片 7"/>
          <p:cNvPicPr>
            <a:picLocks noChangeAspect="1"/>
          </p:cNvPicPr>
          <p:nvPr/>
        </p:nvPicPr>
        <p:blipFill rotWithShape="1">
          <a:blip r:embed="rId3">
            <a:extLst>
              <a:ext uri="{28A0092B-C50C-407E-A947-70E740481C1C}">
                <a14:useLocalDpi xmlns:a14="http://schemas.microsoft.com/office/drawing/2010/main" val="0"/>
              </a:ext>
            </a:extLst>
          </a:blip>
          <a:srcRect r="54128" b="45714"/>
          <a:stretch/>
        </p:blipFill>
        <p:spPr>
          <a:xfrm>
            <a:off x="1629422" y="1371016"/>
            <a:ext cx="2621113" cy="1744799"/>
          </a:xfrm>
          <a:prstGeom prst="rect">
            <a:avLst/>
          </a:prstGeom>
        </p:spPr>
      </p:pic>
      <p:pic>
        <p:nvPicPr>
          <p:cNvPr id="9" name="圖片 8"/>
          <p:cNvPicPr>
            <a:picLocks noChangeAspect="1"/>
          </p:cNvPicPr>
          <p:nvPr/>
        </p:nvPicPr>
        <p:blipFill rotWithShape="1">
          <a:blip r:embed="rId4">
            <a:extLst>
              <a:ext uri="{28A0092B-C50C-407E-A947-70E740481C1C}">
                <a14:useLocalDpi xmlns:a14="http://schemas.microsoft.com/office/drawing/2010/main" val="0"/>
              </a:ext>
            </a:extLst>
          </a:blip>
          <a:srcRect l="7174" t="15256" r="34855" b="20239"/>
          <a:stretch/>
        </p:blipFill>
        <p:spPr>
          <a:xfrm>
            <a:off x="5100571" y="1442542"/>
            <a:ext cx="2673398" cy="1673273"/>
          </a:xfrm>
          <a:prstGeom prst="rect">
            <a:avLst/>
          </a:prstGeom>
        </p:spPr>
      </p:pic>
    </p:spTree>
    <p:extLst>
      <p:ext uri="{BB962C8B-B14F-4D97-AF65-F5344CB8AC3E}">
        <p14:creationId xmlns:p14="http://schemas.microsoft.com/office/powerpoint/2010/main" val="2596785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par>
                                <p:cTn id="21" presetID="3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132663" y="3363358"/>
            <a:ext cx="10024445" cy="3250399"/>
          </a:xfrm>
          <a:custGeom>
            <a:avLst/>
            <a:gdLst>
              <a:gd name="connsiteX0" fmla="*/ 0 w 13677900"/>
              <a:gd name="connsiteY0" fmla="*/ 0 h 4331892"/>
              <a:gd name="connsiteX1" fmla="*/ 13677900 w 13677900"/>
              <a:gd name="connsiteY1" fmla="*/ 0 h 4331892"/>
              <a:gd name="connsiteX2" fmla="*/ 13677900 w 13677900"/>
              <a:gd name="connsiteY2" fmla="*/ 4331892 h 4331892"/>
              <a:gd name="connsiteX3" fmla="*/ 0 w 13677900"/>
              <a:gd name="connsiteY3" fmla="*/ 4331892 h 4331892"/>
              <a:gd name="connsiteX4" fmla="*/ 0 w 13677900"/>
              <a:gd name="connsiteY4" fmla="*/ 0 h 4331892"/>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0 w 13677900"/>
              <a:gd name="connsiteY4" fmla="*/ 4333865 h 4333865"/>
              <a:gd name="connsiteX5" fmla="*/ 0 w 13677900"/>
              <a:gd name="connsiteY5" fmla="*/ 1973 h 4333865"/>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311973 w 13677900"/>
              <a:gd name="connsiteY4" fmla="*/ 4311394 h 4333865"/>
              <a:gd name="connsiteX5" fmla="*/ 0 w 13677900"/>
              <a:gd name="connsiteY5" fmla="*/ 4333865 h 4333865"/>
              <a:gd name="connsiteX6" fmla="*/ 0 w 13677900"/>
              <a:gd name="connsiteY6" fmla="*/ 1973 h 4333865"/>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311973 w 13677900"/>
              <a:gd name="connsiteY4" fmla="*/ 4311394 h 4333865"/>
              <a:gd name="connsiteX5" fmla="*/ 0 w 13677900"/>
              <a:gd name="connsiteY5" fmla="*/ 1973 h 4333865"/>
              <a:gd name="connsiteX0" fmla="*/ 0 w 13365927"/>
              <a:gd name="connsiteY0" fmla="*/ 4311394 h 4333865"/>
              <a:gd name="connsiteX1" fmla="*/ 1952123 w 13365927"/>
              <a:gd name="connsiteY1" fmla="*/ 0 h 4333865"/>
              <a:gd name="connsiteX2" fmla="*/ 13365927 w 13365927"/>
              <a:gd name="connsiteY2" fmla="*/ 1973 h 4333865"/>
              <a:gd name="connsiteX3" fmla="*/ 13365927 w 13365927"/>
              <a:gd name="connsiteY3" fmla="*/ 4333865 h 4333865"/>
              <a:gd name="connsiteX4" fmla="*/ 0 w 13365927"/>
              <a:gd name="connsiteY4" fmla="*/ 4311394 h 4333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5927" h="4333865">
                <a:moveTo>
                  <a:pt x="0" y="4311394"/>
                </a:moveTo>
                <a:lnTo>
                  <a:pt x="1952123" y="0"/>
                </a:lnTo>
                <a:lnTo>
                  <a:pt x="13365927" y="1973"/>
                </a:lnTo>
                <a:lnTo>
                  <a:pt x="13365927" y="4333865"/>
                </a:lnTo>
                <a:lnTo>
                  <a:pt x="0" y="4311394"/>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1" name="矩形 20"/>
          <p:cNvSpPr/>
          <p:nvPr/>
        </p:nvSpPr>
        <p:spPr>
          <a:xfrm rot="1800000">
            <a:off x="3097974" y="3669957"/>
            <a:ext cx="9768451" cy="2860885"/>
          </a:xfrm>
          <a:custGeom>
            <a:avLst/>
            <a:gdLst>
              <a:gd name="connsiteX0" fmla="*/ 0 w 13677900"/>
              <a:gd name="connsiteY0" fmla="*/ 0 h 3803877"/>
              <a:gd name="connsiteX1" fmla="*/ 13677900 w 13677900"/>
              <a:gd name="connsiteY1" fmla="*/ 0 h 3803877"/>
              <a:gd name="connsiteX2" fmla="*/ 13677900 w 13677900"/>
              <a:gd name="connsiteY2" fmla="*/ 3803877 h 3803877"/>
              <a:gd name="connsiteX3" fmla="*/ 0 w 13677900"/>
              <a:gd name="connsiteY3" fmla="*/ 3803877 h 3803877"/>
              <a:gd name="connsiteX4" fmla="*/ 0 w 13677900"/>
              <a:gd name="connsiteY4" fmla="*/ 0 h 3803877"/>
              <a:gd name="connsiteX0" fmla="*/ 0 w 13677900"/>
              <a:gd name="connsiteY0" fmla="*/ 0 h 3803877"/>
              <a:gd name="connsiteX1" fmla="*/ 1673318 w 13677900"/>
              <a:gd name="connsiteY1" fmla="*/ 7751 h 3803877"/>
              <a:gd name="connsiteX2" fmla="*/ 13677900 w 13677900"/>
              <a:gd name="connsiteY2" fmla="*/ 0 h 3803877"/>
              <a:gd name="connsiteX3" fmla="*/ 13677900 w 13677900"/>
              <a:gd name="connsiteY3" fmla="*/ 3803877 h 3803877"/>
              <a:gd name="connsiteX4" fmla="*/ 0 w 13677900"/>
              <a:gd name="connsiteY4" fmla="*/ 3803877 h 3803877"/>
              <a:gd name="connsiteX5" fmla="*/ 0 w 13677900"/>
              <a:gd name="connsiteY5" fmla="*/ 0 h 3803877"/>
              <a:gd name="connsiteX0" fmla="*/ 0 w 13677900"/>
              <a:gd name="connsiteY0" fmla="*/ 0 h 3814513"/>
              <a:gd name="connsiteX1" fmla="*/ 1673318 w 13677900"/>
              <a:gd name="connsiteY1" fmla="*/ 7751 h 3814513"/>
              <a:gd name="connsiteX2" fmla="*/ 13677900 w 13677900"/>
              <a:gd name="connsiteY2" fmla="*/ 0 h 3814513"/>
              <a:gd name="connsiteX3" fmla="*/ 13677900 w 13677900"/>
              <a:gd name="connsiteY3" fmla="*/ 3803877 h 3814513"/>
              <a:gd name="connsiteX4" fmla="*/ 653299 w 13677900"/>
              <a:gd name="connsiteY4" fmla="*/ 3814513 h 3814513"/>
              <a:gd name="connsiteX5" fmla="*/ 0 w 13677900"/>
              <a:gd name="connsiteY5" fmla="*/ 3803877 h 3814513"/>
              <a:gd name="connsiteX6" fmla="*/ 0 w 13677900"/>
              <a:gd name="connsiteY6" fmla="*/ 0 h 3814513"/>
              <a:gd name="connsiteX0" fmla="*/ 0 w 13677900"/>
              <a:gd name="connsiteY0" fmla="*/ 0 h 3814513"/>
              <a:gd name="connsiteX1" fmla="*/ 1673318 w 13677900"/>
              <a:gd name="connsiteY1" fmla="*/ 7751 h 3814513"/>
              <a:gd name="connsiteX2" fmla="*/ 13677900 w 13677900"/>
              <a:gd name="connsiteY2" fmla="*/ 0 h 3814513"/>
              <a:gd name="connsiteX3" fmla="*/ 13677900 w 13677900"/>
              <a:gd name="connsiteY3" fmla="*/ 3803877 h 3814513"/>
              <a:gd name="connsiteX4" fmla="*/ 653299 w 13677900"/>
              <a:gd name="connsiteY4" fmla="*/ 3814513 h 3814513"/>
              <a:gd name="connsiteX5" fmla="*/ 0 w 13677900"/>
              <a:gd name="connsiteY5" fmla="*/ 0 h 3814513"/>
              <a:gd name="connsiteX0" fmla="*/ 0 w 13024601"/>
              <a:gd name="connsiteY0" fmla="*/ 3814513 h 3814513"/>
              <a:gd name="connsiteX1" fmla="*/ 1020019 w 13024601"/>
              <a:gd name="connsiteY1" fmla="*/ 7751 h 3814513"/>
              <a:gd name="connsiteX2" fmla="*/ 13024601 w 13024601"/>
              <a:gd name="connsiteY2" fmla="*/ 0 h 3814513"/>
              <a:gd name="connsiteX3" fmla="*/ 13024601 w 13024601"/>
              <a:gd name="connsiteY3" fmla="*/ 3803877 h 3814513"/>
              <a:gd name="connsiteX4" fmla="*/ 0 w 13024601"/>
              <a:gd name="connsiteY4" fmla="*/ 3814513 h 381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4601" h="3814513">
                <a:moveTo>
                  <a:pt x="0" y="3814513"/>
                </a:moveTo>
                <a:lnTo>
                  <a:pt x="1020019" y="7751"/>
                </a:lnTo>
                <a:lnTo>
                  <a:pt x="13024601" y="0"/>
                </a:lnTo>
                <a:lnTo>
                  <a:pt x="13024601" y="3803877"/>
                </a:lnTo>
                <a:lnTo>
                  <a:pt x="0" y="381451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2" name="矩形 21"/>
          <p:cNvSpPr/>
          <p:nvPr/>
        </p:nvSpPr>
        <p:spPr>
          <a:xfrm rot="1800000">
            <a:off x="5317396" y="3663785"/>
            <a:ext cx="9792748" cy="2862343"/>
          </a:xfrm>
          <a:custGeom>
            <a:avLst/>
            <a:gdLst>
              <a:gd name="connsiteX0" fmla="*/ 0 w 13677900"/>
              <a:gd name="connsiteY0" fmla="*/ 0 h 3803877"/>
              <a:gd name="connsiteX1" fmla="*/ 13677900 w 13677900"/>
              <a:gd name="connsiteY1" fmla="*/ 0 h 3803877"/>
              <a:gd name="connsiteX2" fmla="*/ 13677900 w 13677900"/>
              <a:gd name="connsiteY2" fmla="*/ 3803877 h 3803877"/>
              <a:gd name="connsiteX3" fmla="*/ 0 w 13677900"/>
              <a:gd name="connsiteY3" fmla="*/ 3803877 h 3803877"/>
              <a:gd name="connsiteX4" fmla="*/ 0 w 13677900"/>
              <a:gd name="connsiteY4" fmla="*/ 0 h 3803877"/>
              <a:gd name="connsiteX0" fmla="*/ 0 w 13677900"/>
              <a:gd name="connsiteY0" fmla="*/ 0 h 3803877"/>
              <a:gd name="connsiteX1" fmla="*/ 1653491 w 13677900"/>
              <a:gd name="connsiteY1" fmla="*/ 2439 h 3803877"/>
              <a:gd name="connsiteX2" fmla="*/ 13677900 w 13677900"/>
              <a:gd name="connsiteY2" fmla="*/ 0 h 3803877"/>
              <a:gd name="connsiteX3" fmla="*/ 13677900 w 13677900"/>
              <a:gd name="connsiteY3" fmla="*/ 3803877 h 3803877"/>
              <a:gd name="connsiteX4" fmla="*/ 0 w 13677900"/>
              <a:gd name="connsiteY4" fmla="*/ 3803877 h 3803877"/>
              <a:gd name="connsiteX5" fmla="*/ 0 w 13677900"/>
              <a:gd name="connsiteY5" fmla="*/ 0 h 3803877"/>
              <a:gd name="connsiteX0" fmla="*/ 0 w 13677900"/>
              <a:gd name="connsiteY0" fmla="*/ 0 h 3816457"/>
              <a:gd name="connsiteX1" fmla="*/ 1653491 w 13677900"/>
              <a:gd name="connsiteY1" fmla="*/ 2439 h 3816457"/>
              <a:gd name="connsiteX2" fmla="*/ 13677900 w 13677900"/>
              <a:gd name="connsiteY2" fmla="*/ 0 h 3816457"/>
              <a:gd name="connsiteX3" fmla="*/ 13677900 w 13677900"/>
              <a:gd name="connsiteY3" fmla="*/ 3803877 h 3816457"/>
              <a:gd name="connsiteX4" fmla="*/ 620903 w 13677900"/>
              <a:gd name="connsiteY4" fmla="*/ 3816457 h 3816457"/>
              <a:gd name="connsiteX5" fmla="*/ 0 w 13677900"/>
              <a:gd name="connsiteY5" fmla="*/ 3803877 h 3816457"/>
              <a:gd name="connsiteX6" fmla="*/ 0 w 13677900"/>
              <a:gd name="connsiteY6" fmla="*/ 0 h 3816457"/>
              <a:gd name="connsiteX0" fmla="*/ 0 w 13677900"/>
              <a:gd name="connsiteY0" fmla="*/ 0 h 3816457"/>
              <a:gd name="connsiteX1" fmla="*/ 1653491 w 13677900"/>
              <a:gd name="connsiteY1" fmla="*/ 2439 h 3816457"/>
              <a:gd name="connsiteX2" fmla="*/ 13677900 w 13677900"/>
              <a:gd name="connsiteY2" fmla="*/ 0 h 3816457"/>
              <a:gd name="connsiteX3" fmla="*/ 13677900 w 13677900"/>
              <a:gd name="connsiteY3" fmla="*/ 3803877 h 3816457"/>
              <a:gd name="connsiteX4" fmla="*/ 620903 w 13677900"/>
              <a:gd name="connsiteY4" fmla="*/ 3816457 h 3816457"/>
              <a:gd name="connsiteX5" fmla="*/ 0 w 13677900"/>
              <a:gd name="connsiteY5" fmla="*/ 0 h 3816457"/>
              <a:gd name="connsiteX0" fmla="*/ 0 w 13056997"/>
              <a:gd name="connsiteY0" fmla="*/ 3816457 h 3816457"/>
              <a:gd name="connsiteX1" fmla="*/ 1032588 w 13056997"/>
              <a:gd name="connsiteY1" fmla="*/ 2439 h 3816457"/>
              <a:gd name="connsiteX2" fmla="*/ 13056997 w 13056997"/>
              <a:gd name="connsiteY2" fmla="*/ 0 h 3816457"/>
              <a:gd name="connsiteX3" fmla="*/ 13056997 w 13056997"/>
              <a:gd name="connsiteY3" fmla="*/ 3803877 h 3816457"/>
              <a:gd name="connsiteX4" fmla="*/ 0 w 13056997"/>
              <a:gd name="connsiteY4" fmla="*/ 3816457 h 381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6997" h="3816457">
                <a:moveTo>
                  <a:pt x="0" y="3816457"/>
                </a:moveTo>
                <a:lnTo>
                  <a:pt x="1032588" y="2439"/>
                </a:lnTo>
                <a:lnTo>
                  <a:pt x="13056997" y="0"/>
                </a:lnTo>
                <a:lnTo>
                  <a:pt x="13056997" y="3803877"/>
                </a:lnTo>
                <a:lnTo>
                  <a:pt x="0" y="3816457"/>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14" name="组合 13"/>
          <p:cNvGrpSpPr/>
          <p:nvPr/>
        </p:nvGrpSpPr>
        <p:grpSpPr>
          <a:xfrm>
            <a:off x="656035" y="228601"/>
            <a:ext cx="887182" cy="637814"/>
            <a:chOff x="874713" y="304800"/>
            <a:chExt cx="1182909" cy="850419"/>
          </a:xfrm>
        </p:grpSpPr>
        <p:sp>
          <p:nvSpPr>
            <p:cNvPr id="15"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任意多边形 15"/>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7"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8" name="文本框 17"/>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pic>
        <p:nvPicPr>
          <p:cNvPr id="24" name="图片占位符 23"/>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1798051"/>
            <a:ext cx="2896622" cy="2087943"/>
          </a:xfrm>
        </p:spPr>
      </p:pic>
      <p:grpSp>
        <p:nvGrpSpPr>
          <p:cNvPr id="31" name="组合 30"/>
          <p:cNvGrpSpPr/>
          <p:nvPr/>
        </p:nvGrpSpPr>
        <p:grpSpPr>
          <a:xfrm>
            <a:off x="3051537" y="1826386"/>
            <a:ext cx="2039013" cy="2039012"/>
            <a:chOff x="4068716" y="2435180"/>
            <a:chExt cx="2718684" cy="2718683"/>
          </a:xfrm>
        </p:grpSpPr>
        <p:sp>
          <p:nvSpPr>
            <p:cNvPr id="6" name="Rectangle 6"/>
            <p:cNvSpPr/>
            <p:nvPr/>
          </p:nvSpPr>
          <p:spPr>
            <a:xfrm>
              <a:off x="4068716" y="2435180"/>
              <a:ext cx="2718684" cy="2718683"/>
            </a:xfrm>
            <a:prstGeom prst="rect">
              <a:avLst/>
            </a:prstGeom>
            <a:solidFill>
              <a:schemeClr val="bg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sz="1350"/>
            </a:p>
          </p:txBody>
        </p:sp>
        <p:sp>
          <p:nvSpPr>
            <p:cNvPr id="13" name="Freeform 41"/>
            <p:cNvSpPr>
              <a:spLocks/>
            </p:cNvSpPr>
            <p:nvPr/>
          </p:nvSpPr>
          <p:spPr bwMode="auto">
            <a:xfrm>
              <a:off x="5082184" y="2723293"/>
              <a:ext cx="691749" cy="6304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350"/>
            </a:p>
          </p:txBody>
        </p:sp>
        <p:grpSp>
          <p:nvGrpSpPr>
            <p:cNvPr id="25" name="组合 24"/>
            <p:cNvGrpSpPr/>
            <p:nvPr/>
          </p:nvGrpSpPr>
          <p:grpSpPr>
            <a:xfrm>
              <a:off x="4235273" y="3565668"/>
              <a:ext cx="2394127" cy="677157"/>
              <a:chOff x="874713" y="3325188"/>
              <a:chExt cx="2394127" cy="677157"/>
            </a:xfrm>
          </p:grpSpPr>
          <p:sp>
            <p:nvSpPr>
              <p:cNvPr id="26" name="矩形 25">
                <a:extLst>
                  <a:ext uri="{FF2B5EF4-FFF2-40B4-BE49-F238E27FC236}">
                    <a16:creationId xmlns:a16="http://schemas.microsoft.com/office/drawing/2014/main" id="{E3EB1709-6D20-4440-8800-976CC5E9712E}"/>
                  </a:ext>
                </a:extLst>
              </p:cNvPr>
              <p:cNvSpPr/>
              <p:nvPr/>
            </p:nvSpPr>
            <p:spPr>
              <a:xfrm>
                <a:off x="874713" y="3677812"/>
                <a:ext cx="2394127" cy="3245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00" dirty="0" err="1">
                    <a:solidFill>
                      <a:schemeClr val="tx1">
                        <a:lumMod val="75000"/>
                        <a:lumOff val="25000"/>
                      </a:schemeClr>
                    </a:solidFill>
                  </a:rPr>
                  <a:t>Jupyter</a:t>
                </a:r>
                <a:r>
                  <a:rPr lang="zh-TW" altLang="en-US" sz="900" dirty="0">
                    <a:solidFill>
                      <a:schemeClr val="tx1">
                        <a:lumMod val="75000"/>
                        <a:lumOff val="25000"/>
                      </a:schemeClr>
                    </a:solidFill>
                  </a:rPr>
                  <a:t>會使用瀏覽器開啟</a:t>
                </a:r>
                <a:endParaRPr lang="zh-CN" altLang="en-US" sz="900" dirty="0">
                  <a:solidFill>
                    <a:schemeClr val="tx1">
                      <a:lumMod val="75000"/>
                      <a:lumOff val="25000"/>
                    </a:schemeClr>
                  </a:solidFill>
                </a:endParaRPr>
              </a:p>
            </p:txBody>
          </p:sp>
          <p:sp>
            <p:nvSpPr>
              <p:cNvPr id="27" name="矩形 26">
                <a:extLst>
                  <a:ext uri="{FF2B5EF4-FFF2-40B4-BE49-F238E27FC236}">
                    <a16:creationId xmlns:a16="http://schemas.microsoft.com/office/drawing/2014/main" id="{CBCE2F27-1948-4AAF-B7D2-B7B4F23C2784}"/>
                  </a:ext>
                </a:extLst>
              </p:cNvPr>
              <p:cNvSpPr/>
              <p:nvPr/>
            </p:nvSpPr>
            <p:spPr>
              <a:xfrm>
                <a:off x="950789" y="3325188"/>
                <a:ext cx="2241974" cy="391730"/>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1200" b="1" dirty="0"/>
                  <a:t>瀏覽器開啟</a:t>
                </a:r>
                <a:endParaRPr lang="zh-CN" altLang="en-US" sz="1200" b="1" dirty="0"/>
              </a:p>
            </p:txBody>
          </p:sp>
        </p:grpSp>
      </p:grpSp>
      <p:grpSp>
        <p:nvGrpSpPr>
          <p:cNvPr id="32" name="组合 31"/>
          <p:cNvGrpSpPr/>
          <p:nvPr/>
        </p:nvGrpSpPr>
        <p:grpSpPr>
          <a:xfrm>
            <a:off x="5297229" y="1826386"/>
            <a:ext cx="2039013" cy="2039012"/>
            <a:chOff x="7062972" y="2435180"/>
            <a:chExt cx="2718684" cy="2718683"/>
          </a:xfrm>
        </p:grpSpPr>
        <p:sp>
          <p:nvSpPr>
            <p:cNvPr id="7" name="Rectangle 7"/>
            <p:cNvSpPr/>
            <p:nvPr/>
          </p:nvSpPr>
          <p:spPr>
            <a:xfrm>
              <a:off x="7062972" y="2435180"/>
              <a:ext cx="2718684" cy="2718683"/>
            </a:xfrm>
            <a:prstGeom prst="rect">
              <a:avLst/>
            </a:prstGeom>
            <a:solidFill>
              <a:schemeClr val="bg1"/>
            </a:solidFill>
            <a:ln w="889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sz="1350"/>
            </a:p>
          </p:txBody>
        </p:sp>
        <p:sp>
          <p:nvSpPr>
            <p:cNvPr id="12" name="Freeform 36"/>
            <p:cNvSpPr>
              <a:spLocks/>
            </p:cNvSpPr>
            <p:nvPr/>
          </p:nvSpPr>
          <p:spPr bwMode="auto">
            <a:xfrm>
              <a:off x="8050480" y="2699634"/>
              <a:ext cx="743668" cy="67778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tx1">
                <a:lumMod val="40000"/>
                <a:lumOff val="60000"/>
              </a:schemeClr>
            </a:solidFill>
            <a:ln>
              <a:noFill/>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350"/>
            </a:p>
          </p:txBody>
        </p:sp>
        <p:grpSp>
          <p:nvGrpSpPr>
            <p:cNvPr id="28" name="组合 27"/>
            <p:cNvGrpSpPr/>
            <p:nvPr/>
          </p:nvGrpSpPr>
          <p:grpSpPr>
            <a:xfrm>
              <a:off x="7225250" y="3565668"/>
              <a:ext cx="2394127" cy="677157"/>
              <a:chOff x="874713" y="3325188"/>
              <a:chExt cx="2394127" cy="677157"/>
            </a:xfrm>
          </p:grpSpPr>
          <p:sp>
            <p:nvSpPr>
              <p:cNvPr id="29" name="矩形 28">
                <a:extLst>
                  <a:ext uri="{FF2B5EF4-FFF2-40B4-BE49-F238E27FC236}">
                    <a16:creationId xmlns:a16="http://schemas.microsoft.com/office/drawing/2014/main" id="{E3EB1709-6D20-4440-8800-976CC5E9712E}"/>
                  </a:ext>
                </a:extLst>
              </p:cNvPr>
              <p:cNvSpPr/>
              <p:nvPr/>
            </p:nvSpPr>
            <p:spPr>
              <a:xfrm>
                <a:off x="874713" y="3677812"/>
                <a:ext cx="2394127" cy="324533"/>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900" dirty="0">
                    <a:solidFill>
                      <a:schemeClr val="tx1">
                        <a:lumMod val="75000"/>
                        <a:lumOff val="25000"/>
                      </a:schemeClr>
                    </a:solidFill>
                  </a:rPr>
                  <a:t>透過滑鼠點擊檔案路徑</a:t>
                </a:r>
                <a:endParaRPr lang="zh-CN" altLang="en-US" sz="900" dirty="0">
                  <a:solidFill>
                    <a:schemeClr val="tx1">
                      <a:lumMod val="75000"/>
                      <a:lumOff val="25000"/>
                    </a:schemeClr>
                  </a:solidFill>
                </a:endParaRPr>
              </a:p>
            </p:txBody>
          </p:sp>
          <p:sp>
            <p:nvSpPr>
              <p:cNvPr id="30" name="矩形 29">
                <a:extLst>
                  <a:ext uri="{FF2B5EF4-FFF2-40B4-BE49-F238E27FC236}">
                    <a16:creationId xmlns:a16="http://schemas.microsoft.com/office/drawing/2014/main" id="{CBCE2F27-1948-4AAF-B7D2-B7B4F23C2784}"/>
                  </a:ext>
                </a:extLst>
              </p:cNvPr>
              <p:cNvSpPr/>
              <p:nvPr/>
            </p:nvSpPr>
            <p:spPr>
              <a:xfrm>
                <a:off x="950789" y="3325188"/>
                <a:ext cx="2241974" cy="391730"/>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1200" b="1" dirty="0"/>
                  <a:t>視覺化的選擇路徑</a:t>
                </a:r>
                <a:endParaRPr lang="zh-CN" altLang="en-US" sz="1200" b="1" dirty="0"/>
              </a:p>
            </p:txBody>
          </p:sp>
        </p:grpSp>
      </p:grpSp>
      <p:pic>
        <p:nvPicPr>
          <p:cNvPr id="8" name="圖片 7"/>
          <p:cNvPicPr>
            <a:picLocks noChangeAspect="1"/>
          </p:cNvPicPr>
          <p:nvPr/>
        </p:nvPicPr>
        <p:blipFill rotWithShape="1">
          <a:blip r:embed="rId4">
            <a:extLst>
              <a:ext uri="{28A0092B-C50C-407E-A947-70E740481C1C}">
                <a14:useLocalDpi xmlns:a14="http://schemas.microsoft.com/office/drawing/2010/main" val="0"/>
              </a:ext>
            </a:extLst>
          </a:blip>
          <a:srcRect r="49899"/>
          <a:stretch/>
        </p:blipFill>
        <p:spPr>
          <a:xfrm>
            <a:off x="-6012" y="1796789"/>
            <a:ext cx="2911060" cy="2119680"/>
          </a:xfrm>
          <a:prstGeom prst="rect">
            <a:avLst/>
          </a:prstGeom>
        </p:spPr>
      </p:pic>
    </p:spTree>
    <p:extLst>
      <p:ext uri="{BB962C8B-B14F-4D97-AF65-F5344CB8AC3E}">
        <p14:creationId xmlns:p14="http://schemas.microsoft.com/office/powerpoint/2010/main" val="29042094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0-#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rot="1800000">
            <a:off x="3617716" y="3232353"/>
            <a:ext cx="5735621" cy="2357817"/>
          </a:xfrm>
          <a:custGeom>
            <a:avLst/>
            <a:gdLst>
              <a:gd name="connsiteX0" fmla="*/ 1721440 w 7647495"/>
              <a:gd name="connsiteY0" fmla="*/ 0 h 3143756"/>
              <a:gd name="connsiteX1" fmla="*/ 7647494 w 7647495"/>
              <a:gd name="connsiteY1" fmla="*/ 16449 h 3143756"/>
              <a:gd name="connsiteX2" fmla="*/ 7647495 w 7647495"/>
              <a:gd name="connsiteY2" fmla="*/ 3124067 h 3143756"/>
              <a:gd name="connsiteX3" fmla="*/ 0 w 7647495"/>
              <a:gd name="connsiteY3" fmla="*/ 3143756 h 3143756"/>
              <a:gd name="connsiteX4" fmla="*/ 4683 w 7647495"/>
              <a:gd name="connsiteY4" fmla="*/ 3135205 h 3143756"/>
              <a:gd name="connsiteX5" fmla="*/ 86784 w 7647495"/>
              <a:gd name="connsiteY5" fmla="*/ 3137273 h 3143756"/>
              <a:gd name="connsiteX6" fmla="*/ 594979 w 7647495"/>
              <a:gd name="connsiteY6" fmla="*/ 2994398 h 3143756"/>
              <a:gd name="connsiteX7" fmla="*/ 1127555 w 7647495"/>
              <a:gd name="connsiteY7" fmla="*/ 2137031 h 3143756"/>
              <a:gd name="connsiteX8" fmla="*/ 1122336 w 7647495"/>
              <a:gd name="connsiteY8" fmla="*/ 1957147 h 3143756"/>
              <a:gd name="connsiteX9" fmla="*/ 1275510 w 7647495"/>
              <a:gd name="connsiteY9" fmla="*/ 2051609 h 3143756"/>
              <a:gd name="connsiteX10" fmla="*/ 2284300 w 7647495"/>
              <a:gd name="connsiteY10" fmla="*/ 2019069 h 3143756"/>
              <a:gd name="connsiteX11" fmla="*/ 2673651 w 7647495"/>
              <a:gd name="connsiteY11" fmla="*/ 547062 h 3143756"/>
              <a:gd name="connsiteX12" fmla="*/ 1816056 w 7647495"/>
              <a:gd name="connsiteY12" fmla="*/ 7984 h 3143756"/>
              <a:gd name="connsiteX13" fmla="*/ 1718415 w 7647495"/>
              <a:gd name="connsiteY13" fmla="*/ 5524 h 314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47495" h="3143756">
                <a:moveTo>
                  <a:pt x="1721440" y="0"/>
                </a:moveTo>
                <a:lnTo>
                  <a:pt x="7647494" y="16449"/>
                </a:lnTo>
                <a:lnTo>
                  <a:pt x="7647495" y="3124067"/>
                </a:lnTo>
                <a:lnTo>
                  <a:pt x="0" y="3143756"/>
                </a:lnTo>
                <a:lnTo>
                  <a:pt x="4683" y="3135205"/>
                </a:lnTo>
                <a:lnTo>
                  <a:pt x="86784" y="3137273"/>
                </a:lnTo>
                <a:cubicBezTo>
                  <a:pt x="260045" y="3133242"/>
                  <a:pt x="434573" y="3087009"/>
                  <a:pt x="594979" y="2994398"/>
                </a:cubicBezTo>
                <a:cubicBezTo>
                  <a:pt x="915792" y="2809177"/>
                  <a:pt x="1104190" y="2482281"/>
                  <a:pt x="1127555" y="2137031"/>
                </a:cubicBezTo>
                <a:lnTo>
                  <a:pt x="1122336" y="1957147"/>
                </a:lnTo>
                <a:lnTo>
                  <a:pt x="1275510" y="2051609"/>
                </a:lnTo>
                <a:cubicBezTo>
                  <a:pt x="1586189" y="2203999"/>
                  <a:pt x="1963487" y="2204290"/>
                  <a:pt x="2284300" y="2019069"/>
                </a:cubicBezTo>
                <a:cubicBezTo>
                  <a:pt x="2797600" y="1722715"/>
                  <a:pt x="2971918" y="1063675"/>
                  <a:pt x="2673651" y="547062"/>
                </a:cubicBezTo>
                <a:cubicBezTo>
                  <a:pt x="2487234" y="224178"/>
                  <a:pt x="2160334" y="33349"/>
                  <a:pt x="1816056" y="7984"/>
                </a:cubicBezTo>
                <a:lnTo>
                  <a:pt x="1718415" y="5524"/>
                </a:lnTo>
                <a:close/>
              </a:path>
            </a:pathLst>
          </a:custGeom>
          <a:gradFill flip="none" rotWithShape="1">
            <a:gsLst>
              <a:gs pos="0">
                <a:schemeClr val="bg1">
                  <a:lumMod val="7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prstClr val="white"/>
              </a:solidFill>
              <a:latin typeface="Arial"/>
              <a:ea typeface="微软雅黑"/>
            </a:endParaRPr>
          </a:p>
        </p:txBody>
      </p:sp>
      <p:sp>
        <p:nvSpPr>
          <p:cNvPr id="7" name="文本框 4">
            <a:extLst>
              <a:ext uri="{FF2B5EF4-FFF2-40B4-BE49-F238E27FC236}">
                <a16:creationId xmlns:a16="http://schemas.microsoft.com/office/drawing/2014/main" id="{64E7C9B5-1DE1-48E7-902D-88F8913AC6BD}"/>
              </a:ext>
            </a:extLst>
          </p:cNvPr>
          <p:cNvSpPr txBox="1"/>
          <p:nvPr/>
        </p:nvSpPr>
        <p:spPr>
          <a:xfrm>
            <a:off x="1084129" y="1277658"/>
            <a:ext cx="370214" cy="307921"/>
          </a:xfrm>
          <a:prstGeom prst="rect">
            <a:avLst/>
          </a:prstGeom>
          <a:noFill/>
        </p:spPr>
        <p:txBody>
          <a:bodyPr wrap="none" lIns="87906" tIns="43953" rIns="87906" bIns="43953" numCol="1">
            <a:prstTxWarp prst="textPlain">
              <a:avLst/>
            </a:prstTxWarp>
            <a:normAutofit fontScale="47500" lnSpcReduction="20000"/>
          </a:bodyPr>
          <a:lstStyle/>
          <a:p>
            <a:r>
              <a:rPr lang="en-US" sz="3600" dirty="0">
                <a:solidFill>
                  <a:schemeClr val="bg1">
                    <a:lumMod val="65000"/>
                  </a:schemeClr>
                </a:solidFill>
              </a:rPr>
              <a:t>“</a:t>
            </a:r>
          </a:p>
        </p:txBody>
      </p:sp>
      <p:grpSp>
        <p:nvGrpSpPr>
          <p:cNvPr id="22" name="组合 21"/>
          <p:cNvGrpSpPr/>
          <p:nvPr/>
        </p:nvGrpSpPr>
        <p:grpSpPr>
          <a:xfrm>
            <a:off x="656035" y="228601"/>
            <a:ext cx="887182" cy="637814"/>
            <a:chOff x="874713" y="304800"/>
            <a:chExt cx="1182909" cy="850419"/>
          </a:xfrm>
        </p:grpSpPr>
        <p:sp>
          <p:nvSpPr>
            <p:cNvPr id="2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任意多边形 2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26" name="文本框 2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如何使用</a:t>
            </a:r>
            <a:r>
              <a:rPr lang="en-US" altLang="zh-TW" sz="2400" kern="1200" dirty="0" err="1">
                <a:solidFill>
                  <a:prstClr val="black"/>
                </a:solidFill>
                <a:ea typeface="微软雅黑"/>
                <a:cs typeface="+mn-cs"/>
              </a:rPr>
              <a:t>Jupyter</a:t>
            </a:r>
            <a:r>
              <a:rPr lang="en-US" altLang="zh-TW" sz="2400" kern="1200" dirty="0">
                <a:solidFill>
                  <a:prstClr val="black"/>
                </a:solidFill>
                <a:ea typeface="微软雅黑"/>
                <a:cs typeface="+mn-cs"/>
              </a:rPr>
              <a:t> Notebook</a:t>
            </a:r>
            <a:endParaRPr lang="zh-CN" altLang="en-US" sz="2400" kern="1200" dirty="0">
              <a:solidFill>
                <a:prstClr val="black"/>
              </a:solidFill>
              <a:ea typeface="微软雅黑"/>
              <a:cs typeface="+mn-cs"/>
            </a:endParaRPr>
          </a:p>
        </p:txBody>
      </p:sp>
      <p:grpSp>
        <p:nvGrpSpPr>
          <p:cNvPr id="44" name="组合 43"/>
          <p:cNvGrpSpPr/>
          <p:nvPr/>
        </p:nvGrpSpPr>
        <p:grpSpPr>
          <a:xfrm>
            <a:off x="1561393" y="1379079"/>
            <a:ext cx="6645451" cy="726967"/>
            <a:chOff x="874712" y="3325188"/>
            <a:chExt cx="8860601" cy="969290"/>
          </a:xfrm>
        </p:grpSpPr>
        <p:sp>
          <p:nvSpPr>
            <p:cNvPr id="45" name="矩形 44">
              <a:extLst>
                <a:ext uri="{FF2B5EF4-FFF2-40B4-BE49-F238E27FC236}">
                  <a16:creationId xmlns:a16="http://schemas.microsoft.com/office/drawing/2014/main" id="{E3EB1709-6D20-4440-8800-976CC5E9712E}"/>
                </a:ext>
              </a:extLst>
            </p:cNvPr>
            <p:cNvSpPr/>
            <p:nvPr/>
          </p:nvSpPr>
          <p:spPr>
            <a:xfrm>
              <a:off x="874712" y="3677812"/>
              <a:ext cx="8860601" cy="61666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50" dirty="0">
                  <a:solidFill>
                    <a:schemeClr val="tx1">
                      <a:lumMod val="75000"/>
                      <a:lumOff val="25000"/>
                    </a:schemeClr>
                  </a:solidFill>
                </a:rPr>
                <a:t>用户可以在投影仪或者计算机上进行演示也可以将演示文稿打印出来制作成胶片以便应用到更广泛的领域中用户可以在投影仪或者计算机上进行演示也可以将演示文稿打印出来制作成胶片以便应用到更广泛的领域中</a:t>
              </a:r>
            </a:p>
          </p:txBody>
        </p:sp>
        <p:sp>
          <p:nvSpPr>
            <p:cNvPr id="46" name="矩形 45">
              <a:extLst>
                <a:ext uri="{FF2B5EF4-FFF2-40B4-BE49-F238E27FC236}">
                  <a16:creationId xmlns:a16="http://schemas.microsoft.com/office/drawing/2014/main" id="{CBCE2F27-1948-4AAF-B7D2-B7B4F23C2784}"/>
                </a:ext>
              </a:extLst>
            </p:cNvPr>
            <p:cNvSpPr/>
            <p:nvPr/>
          </p:nvSpPr>
          <p:spPr>
            <a:xfrm>
              <a:off x="874713" y="3325188"/>
              <a:ext cx="2241975" cy="358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050" b="1" dirty="0"/>
                <a:t>标题文字添加</a:t>
              </a:r>
            </a:p>
          </p:txBody>
        </p:sp>
      </p:grpSp>
      <p:grpSp>
        <p:nvGrpSpPr>
          <p:cNvPr id="51" name="组合 50"/>
          <p:cNvGrpSpPr/>
          <p:nvPr/>
        </p:nvGrpSpPr>
        <p:grpSpPr>
          <a:xfrm>
            <a:off x="778539" y="2799062"/>
            <a:ext cx="7709428" cy="1620180"/>
            <a:chOff x="1012651" y="3338997"/>
            <a:chExt cx="10279237" cy="2160240"/>
          </a:xfrm>
        </p:grpSpPr>
        <p:sp>
          <p:nvSpPr>
            <p:cNvPr id="4" name="任意多边形: 形状 9">
              <a:extLst>
                <a:ext uri="{FF2B5EF4-FFF2-40B4-BE49-F238E27FC236}">
                  <a16:creationId xmlns:a16="http://schemas.microsoft.com/office/drawing/2014/main" id="{222585F1-53C3-4142-B55F-69118B6B4952}"/>
                </a:ext>
              </a:extLst>
            </p:cNvPr>
            <p:cNvSpPr/>
            <p:nvPr/>
          </p:nvSpPr>
          <p:spPr>
            <a:xfrm>
              <a:off x="5859506" y="3726141"/>
              <a:ext cx="504056" cy="1385955"/>
            </a:xfrm>
            <a:custGeom>
              <a:avLst/>
              <a:gdLst>
                <a:gd name="connsiteX0" fmla="*/ 252028 w 504056"/>
                <a:gd name="connsiteY0" fmla="*/ 0 h 1385955"/>
                <a:gd name="connsiteX1" fmla="*/ 257409 w 504056"/>
                <a:gd name="connsiteY1" fmla="*/ 5920 h 1385955"/>
                <a:gd name="connsiteX2" fmla="*/ 504056 w 504056"/>
                <a:gd name="connsiteY2" fmla="*/ 692977 h 1385955"/>
                <a:gd name="connsiteX3" fmla="*/ 257409 w 504056"/>
                <a:gd name="connsiteY3" fmla="*/ 1380034 h 1385955"/>
                <a:gd name="connsiteX4" fmla="*/ 252028 w 504056"/>
                <a:gd name="connsiteY4" fmla="*/ 1385955 h 1385955"/>
                <a:gd name="connsiteX5" fmla="*/ 246647 w 504056"/>
                <a:gd name="connsiteY5" fmla="*/ 1380034 h 1385955"/>
                <a:gd name="connsiteX6" fmla="*/ 0 w 504056"/>
                <a:gd name="connsiteY6" fmla="*/ 692977 h 1385955"/>
                <a:gd name="connsiteX7" fmla="*/ 246647 w 504056"/>
                <a:gd name="connsiteY7" fmla="*/ 5920 h 1385955"/>
                <a:gd name="connsiteX8" fmla="*/ 252028 w 504056"/>
                <a:gd name="connsiteY8" fmla="*/ 0 h 138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056" h="1385955">
                  <a:moveTo>
                    <a:pt x="252028" y="0"/>
                  </a:moveTo>
                  <a:lnTo>
                    <a:pt x="257409" y="5920"/>
                  </a:lnTo>
                  <a:cubicBezTo>
                    <a:pt x="411495" y="192629"/>
                    <a:pt x="504056" y="431994"/>
                    <a:pt x="504056" y="692977"/>
                  </a:cubicBezTo>
                  <a:cubicBezTo>
                    <a:pt x="504056" y="953961"/>
                    <a:pt x="411495" y="1193326"/>
                    <a:pt x="257409" y="1380034"/>
                  </a:cubicBezTo>
                  <a:lnTo>
                    <a:pt x="252028" y="1385955"/>
                  </a:lnTo>
                  <a:lnTo>
                    <a:pt x="246647" y="1380034"/>
                  </a:lnTo>
                  <a:cubicBezTo>
                    <a:pt x="92562" y="1193326"/>
                    <a:pt x="0" y="953961"/>
                    <a:pt x="0" y="692977"/>
                  </a:cubicBezTo>
                  <a:cubicBezTo>
                    <a:pt x="0" y="431994"/>
                    <a:pt x="92562" y="192629"/>
                    <a:pt x="246647" y="5920"/>
                  </a:cubicBezTo>
                  <a:lnTo>
                    <a:pt x="252028"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5" name="任意多边形: 形状 8">
              <a:extLst>
                <a:ext uri="{FF2B5EF4-FFF2-40B4-BE49-F238E27FC236}">
                  <a16:creationId xmlns:a16="http://schemas.microsoft.com/office/drawing/2014/main" id="{278DA3A4-D869-4B60-AF32-1658FB98AB0F}"/>
                </a:ext>
              </a:extLst>
            </p:cNvPr>
            <p:cNvSpPr/>
            <p:nvPr/>
          </p:nvSpPr>
          <p:spPr>
            <a:xfrm>
              <a:off x="4059306" y="3338997"/>
              <a:ext cx="1908212" cy="2160240"/>
            </a:xfrm>
            <a:custGeom>
              <a:avLst/>
              <a:gdLst>
                <a:gd name="connsiteX0" fmla="*/ 1080120 w 1908212"/>
                <a:gd name="connsiteY0" fmla="*/ 0 h 2160240"/>
                <a:gd name="connsiteX1" fmla="*/ 1843880 w 1908212"/>
                <a:gd name="connsiteY1" fmla="*/ 316360 h 2160240"/>
                <a:gd name="connsiteX2" fmla="*/ 1908212 w 1908212"/>
                <a:gd name="connsiteY2" fmla="*/ 387143 h 2160240"/>
                <a:gd name="connsiteX3" fmla="*/ 1902831 w 1908212"/>
                <a:gd name="connsiteY3" fmla="*/ 393063 h 2160240"/>
                <a:gd name="connsiteX4" fmla="*/ 1656184 w 1908212"/>
                <a:gd name="connsiteY4" fmla="*/ 1080120 h 2160240"/>
                <a:gd name="connsiteX5" fmla="*/ 1902831 w 1908212"/>
                <a:gd name="connsiteY5" fmla="*/ 1767177 h 2160240"/>
                <a:gd name="connsiteX6" fmla="*/ 1908212 w 1908212"/>
                <a:gd name="connsiteY6" fmla="*/ 1773098 h 2160240"/>
                <a:gd name="connsiteX7" fmla="*/ 1843880 w 1908212"/>
                <a:gd name="connsiteY7" fmla="*/ 1843880 h 2160240"/>
                <a:gd name="connsiteX8" fmla="*/ 1080120 w 1908212"/>
                <a:gd name="connsiteY8" fmla="*/ 2160240 h 2160240"/>
                <a:gd name="connsiteX9" fmla="*/ 0 w 1908212"/>
                <a:gd name="connsiteY9" fmla="*/ 1080120 h 2160240"/>
                <a:gd name="connsiteX10" fmla="*/ 1080120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1080120" y="0"/>
                  </a:moveTo>
                  <a:cubicBezTo>
                    <a:pt x="1378387" y="0"/>
                    <a:pt x="1648417" y="120897"/>
                    <a:pt x="1843880" y="316360"/>
                  </a:cubicBezTo>
                  <a:lnTo>
                    <a:pt x="1908212" y="387143"/>
                  </a:lnTo>
                  <a:lnTo>
                    <a:pt x="1902831" y="393063"/>
                  </a:lnTo>
                  <a:cubicBezTo>
                    <a:pt x="1748746" y="579772"/>
                    <a:pt x="1656184" y="819137"/>
                    <a:pt x="1656184" y="1080120"/>
                  </a:cubicBezTo>
                  <a:cubicBezTo>
                    <a:pt x="1656184" y="1341104"/>
                    <a:pt x="1748746" y="1580469"/>
                    <a:pt x="1902831" y="1767177"/>
                  </a:cubicBezTo>
                  <a:lnTo>
                    <a:pt x="1908212" y="1773098"/>
                  </a:lnTo>
                  <a:lnTo>
                    <a:pt x="1843880" y="1843880"/>
                  </a:lnTo>
                  <a:cubicBezTo>
                    <a:pt x="1648417" y="2039344"/>
                    <a:pt x="1378387" y="2160240"/>
                    <a:pt x="1080120" y="2160240"/>
                  </a:cubicBezTo>
                  <a:cubicBezTo>
                    <a:pt x="483586" y="2160240"/>
                    <a:pt x="0" y="1676654"/>
                    <a:pt x="0" y="1080120"/>
                  </a:cubicBezTo>
                  <a:cubicBezTo>
                    <a:pt x="0" y="483586"/>
                    <a:pt x="483586" y="0"/>
                    <a:pt x="108012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050" dirty="0"/>
            </a:p>
          </p:txBody>
        </p:sp>
        <p:sp>
          <p:nvSpPr>
            <p:cNvPr id="6" name="任意多边形: 形状 7">
              <a:extLst>
                <a:ext uri="{FF2B5EF4-FFF2-40B4-BE49-F238E27FC236}">
                  <a16:creationId xmlns:a16="http://schemas.microsoft.com/office/drawing/2014/main" id="{82C90B55-36AE-4255-886B-95F12646DFD9}"/>
                </a:ext>
              </a:extLst>
            </p:cNvPr>
            <p:cNvSpPr/>
            <p:nvPr/>
          </p:nvSpPr>
          <p:spPr>
            <a:xfrm>
              <a:off x="6255550" y="3338997"/>
              <a:ext cx="1908212" cy="2160240"/>
            </a:xfrm>
            <a:custGeom>
              <a:avLst/>
              <a:gdLst>
                <a:gd name="connsiteX0" fmla="*/ 828092 w 1908212"/>
                <a:gd name="connsiteY0" fmla="*/ 0 h 2160240"/>
                <a:gd name="connsiteX1" fmla="*/ 1908212 w 1908212"/>
                <a:gd name="connsiteY1" fmla="*/ 1080120 h 2160240"/>
                <a:gd name="connsiteX2" fmla="*/ 828092 w 1908212"/>
                <a:gd name="connsiteY2" fmla="*/ 2160240 h 2160240"/>
                <a:gd name="connsiteX3" fmla="*/ 64332 w 1908212"/>
                <a:gd name="connsiteY3" fmla="*/ 1843880 h 2160240"/>
                <a:gd name="connsiteX4" fmla="*/ 0 w 1908212"/>
                <a:gd name="connsiteY4" fmla="*/ 1773098 h 2160240"/>
                <a:gd name="connsiteX5" fmla="*/ 5381 w 1908212"/>
                <a:gd name="connsiteY5" fmla="*/ 1767177 h 2160240"/>
                <a:gd name="connsiteX6" fmla="*/ 252028 w 1908212"/>
                <a:gd name="connsiteY6" fmla="*/ 1080120 h 2160240"/>
                <a:gd name="connsiteX7" fmla="*/ 5381 w 1908212"/>
                <a:gd name="connsiteY7" fmla="*/ 393063 h 2160240"/>
                <a:gd name="connsiteX8" fmla="*/ 0 w 1908212"/>
                <a:gd name="connsiteY8" fmla="*/ 387143 h 2160240"/>
                <a:gd name="connsiteX9" fmla="*/ 64332 w 1908212"/>
                <a:gd name="connsiteY9" fmla="*/ 316360 h 2160240"/>
                <a:gd name="connsiteX10" fmla="*/ 828092 w 1908212"/>
                <a:gd name="connsiteY10"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212" h="2160240">
                  <a:moveTo>
                    <a:pt x="828092" y="0"/>
                  </a:moveTo>
                  <a:cubicBezTo>
                    <a:pt x="1424626" y="0"/>
                    <a:pt x="1908212" y="483586"/>
                    <a:pt x="1908212" y="1080120"/>
                  </a:cubicBezTo>
                  <a:cubicBezTo>
                    <a:pt x="1908212" y="1676654"/>
                    <a:pt x="1424626" y="2160240"/>
                    <a:pt x="828092" y="2160240"/>
                  </a:cubicBezTo>
                  <a:cubicBezTo>
                    <a:pt x="529825" y="2160240"/>
                    <a:pt x="259795" y="2039344"/>
                    <a:pt x="64332" y="1843880"/>
                  </a:cubicBezTo>
                  <a:lnTo>
                    <a:pt x="0" y="1773098"/>
                  </a:lnTo>
                  <a:lnTo>
                    <a:pt x="5381" y="1767177"/>
                  </a:lnTo>
                  <a:cubicBezTo>
                    <a:pt x="159467" y="1580469"/>
                    <a:pt x="252028" y="1341104"/>
                    <a:pt x="252028" y="1080120"/>
                  </a:cubicBezTo>
                  <a:cubicBezTo>
                    <a:pt x="252028" y="819137"/>
                    <a:pt x="159467" y="579772"/>
                    <a:pt x="5381" y="393063"/>
                  </a:cubicBezTo>
                  <a:lnTo>
                    <a:pt x="0" y="387143"/>
                  </a:lnTo>
                  <a:lnTo>
                    <a:pt x="64332" y="316360"/>
                  </a:lnTo>
                  <a:cubicBezTo>
                    <a:pt x="259795" y="120897"/>
                    <a:pt x="529825" y="0"/>
                    <a:pt x="8280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zh-CN" altLang="en-US" sz="1050" dirty="0"/>
            </a:p>
          </p:txBody>
        </p:sp>
        <p:cxnSp>
          <p:nvCxnSpPr>
            <p:cNvPr id="10" name="直接连接符 9">
              <a:extLst>
                <a:ext uri="{FF2B5EF4-FFF2-40B4-BE49-F238E27FC236}">
                  <a16:creationId xmlns:a16="http://schemas.microsoft.com/office/drawing/2014/main" id="{63F987EE-542B-4DA4-8EF3-B85F3FA2228F}"/>
                </a:ext>
              </a:extLst>
            </p:cNvPr>
            <p:cNvCxnSpPr/>
            <p:nvPr/>
          </p:nvCxnSpPr>
          <p:spPr>
            <a:xfrm flipH="1">
              <a:off x="1247010" y="4086239"/>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B814F15A-5C15-49D8-A990-08DBB151BF87}"/>
                </a:ext>
              </a:extLst>
            </p:cNvPr>
            <p:cNvSpPr/>
            <p:nvPr/>
          </p:nvSpPr>
          <p:spPr>
            <a:xfrm>
              <a:off x="3698967" y="4090300"/>
              <a:ext cx="657634" cy="657634"/>
            </a:xfrm>
            <a:prstGeom prst="ellipse">
              <a:avLst/>
            </a:prstGeom>
            <a:solidFill>
              <a:schemeClr val="bg1"/>
            </a:solidFill>
            <a:ln w="952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50" dirty="0">
                  <a:solidFill>
                    <a:schemeClr val="tx1"/>
                  </a:solidFill>
                </a:rPr>
                <a:t>01</a:t>
              </a:r>
              <a:endParaRPr sz="1050" dirty="0">
                <a:solidFill>
                  <a:schemeClr val="tx1"/>
                </a:solidFill>
              </a:endParaRPr>
            </a:p>
          </p:txBody>
        </p:sp>
        <p:sp>
          <p:nvSpPr>
            <p:cNvPr id="18" name="椭圆 17">
              <a:extLst>
                <a:ext uri="{FF2B5EF4-FFF2-40B4-BE49-F238E27FC236}">
                  <a16:creationId xmlns:a16="http://schemas.microsoft.com/office/drawing/2014/main" id="{90F4919B-7740-48D4-877D-C43A1279C942}"/>
                </a:ext>
              </a:extLst>
            </p:cNvPr>
            <p:cNvSpPr/>
            <p:nvPr/>
          </p:nvSpPr>
          <p:spPr>
            <a:xfrm>
              <a:off x="7819690" y="4090300"/>
              <a:ext cx="657634" cy="657634"/>
            </a:xfrm>
            <a:prstGeom prst="ellipse">
              <a:avLst/>
            </a:prstGeom>
            <a:solidFill>
              <a:schemeClr val="bg1"/>
            </a:solidFill>
            <a:ln w="9525"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50" dirty="0">
                  <a:solidFill>
                    <a:schemeClr val="tx1"/>
                  </a:solidFill>
                </a:rPr>
                <a:t>02</a:t>
              </a:r>
              <a:endParaRPr sz="1050" dirty="0">
                <a:solidFill>
                  <a:schemeClr val="tx1"/>
                </a:solidFill>
              </a:endParaRPr>
            </a:p>
          </p:txBody>
        </p:sp>
        <p:cxnSp>
          <p:nvCxnSpPr>
            <p:cNvPr id="28" name="直接连接符 27">
              <a:extLst>
                <a:ext uri="{FF2B5EF4-FFF2-40B4-BE49-F238E27FC236}">
                  <a16:creationId xmlns:a16="http://schemas.microsoft.com/office/drawing/2014/main" id="{63F987EE-542B-4DA4-8EF3-B85F3FA2228F}"/>
                </a:ext>
              </a:extLst>
            </p:cNvPr>
            <p:cNvCxnSpPr/>
            <p:nvPr/>
          </p:nvCxnSpPr>
          <p:spPr>
            <a:xfrm flipH="1">
              <a:off x="8562210" y="4086239"/>
              <a:ext cx="2380248" cy="0"/>
            </a:xfrm>
            <a:prstGeom prst="line">
              <a:avLst/>
            </a:prstGeom>
            <a:ln w="635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8642125" y="3695391"/>
              <a:ext cx="2649763" cy="774257"/>
              <a:chOff x="874712" y="3261688"/>
              <a:chExt cx="2649763" cy="774257"/>
            </a:xfrm>
          </p:grpSpPr>
          <p:sp>
            <p:nvSpPr>
              <p:cNvPr id="36" name="矩形 35">
                <a:extLst>
                  <a:ext uri="{FF2B5EF4-FFF2-40B4-BE49-F238E27FC236}">
                    <a16:creationId xmlns:a16="http://schemas.microsoft.com/office/drawing/2014/main" id="{E3EB1709-6D20-4440-8800-976CC5E9712E}"/>
                  </a:ext>
                </a:extLst>
              </p:cNvPr>
              <p:cNvSpPr/>
              <p:nvPr/>
            </p:nvSpPr>
            <p:spPr>
              <a:xfrm>
                <a:off x="874712" y="3677812"/>
                <a:ext cx="2649763" cy="358133"/>
              </a:xfrm>
              <a:prstGeom prst="rect">
                <a:avLst/>
              </a:prstGeom>
            </p:spPr>
            <p:txBody>
              <a:bodyPr wrap="square">
                <a:spAutoFit/>
                <a:scene3d>
                  <a:camera prst="orthographicFront"/>
                  <a:lightRig rig="threePt" dir="t"/>
                </a:scene3d>
                <a:sp3d contourW="12700"/>
              </a:bodyPr>
              <a:lstStyle/>
              <a:p>
                <a:pPr>
                  <a:lnSpc>
                    <a:spcPct val="120000"/>
                  </a:lnSpc>
                </a:pPr>
                <a:r>
                  <a:rPr lang="zh-TW" altLang="en-US" sz="1050" dirty="0">
                    <a:solidFill>
                      <a:schemeClr val="tx1">
                        <a:lumMod val="75000"/>
                        <a:lumOff val="25000"/>
                      </a:schemeClr>
                    </a:solidFill>
                  </a:rPr>
                  <a:t>接下來就可以開始實作了！</a:t>
                </a:r>
                <a:endParaRPr lang="zh-CN" altLang="en-US" sz="1050" dirty="0">
                  <a:solidFill>
                    <a:schemeClr val="tx1">
                      <a:lumMod val="75000"/>
                      <a:lumOff val="25000"/>
                    </a:schemeClr>
                  </a:solidFill>
                </a:endParaRPr>
              </a:p>
            </p:txBody>
          </p:sp>
          <p:sp>
            <p:nvSpPr>
              <p:cNvPr id="37" name="矩形 36">
                <a:extLst>
                  <a:ext uri="{FF2B5EF4-FFF2-40B4-BE49-F238E27FC236}">
                    <a16:creationId xmlns:a16="http://schemas.microsoft.com/office/drawing/2014/main" id="{CBCE2F27-1948-4AAF-B7D2-B7B4F23C2784}"/>
                  </a:ext>
                </a:extLst>
              </p:cNvPr>
              <p:cNvSpPr/>
              <p:nvPr/>
            </p:nvSpPr>
            <p:spPr>
              <a:xfrm>
                <a:off x="874713" y="3261688"/>
                <a:ext cx="2241974" cy="35787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Hello, Python!</a:t>
                </a:r>
                <a:endParaRPr lang="zh-CN" altLang="en-US" sz="1050" b="1" dirty="0"/>
              </a:p>
            </p:txBody>
          </p:sp>
        </p:grpSp>
        <p:grpSp>
          <p:nvGrpSpPr>
            <p:cNvPr id="38" name="组合 37"/>
            <p:cNvGrpSpPr/>
            <p:nvPr/>
          </p:nvGrpSpPr>
          <p:grpSpPr>
            <a:xfrm>
              <a:off x="1012651" y="3695391"/>
              <a:ext cx="2649763" cy="1291322"/>
              <a:chOff x="874712" y="3261688"/>
              <a:chExt cx="2649763" cy="1291322"/>
            </a:xfrm>
          </p:grpSpPr>
          <p:sp>
            <p:nvSpPr>
              <p:cNvPr id="39" name="矩形 38">
                <a:extLst>
                  <a:ext uri="{FF2B5EF4-FFF2-40B4-BE49-F238E27FC236}">
                    <a16:creationId xmlns:a16="http://schemas.microsoft.com/office/drawing/2014/main" id="{E3EB1709-6D20-4440-8800-976CC5E9712E}"/>
                  </a:ext>
                </a:extLst>
              </p:cNvPr>
              <p:cNvSpPr/>
              <p:nvPr/>
            </p:nvSpPr>
            <p:spPr>
              <a:xfrm>
                <a:off x="874712" y="3677812"/>
                <a:ext cx="2649763" cy="875198"/>
              </a:xfrm>
              <a:prstGeom prst="rect">
                <a:avLst/>
              </a:prstGeom>
            </p:spPr>
            <p:txBody>
              <a:bodyPr wrap="square">
                <a:spAutoFit/>
                <a:scene3d>
                  <a:camera prst="orthographicFront"/>
                  <a:lightRig rig="threePt" dir="t"/>
                </a:scene3d>
                <a:sp3d contourW="12700"/>
              </a:bodyPr>
              <a:lstStyle/>
              <a:p>
                <a:pPr>
                  <a:lnSpc>
                    <a:spcPct val="120000"/>
                  </a:lnSpc>
                </a:pPr>
                <a:r>
                  <a:rPr lang="zh-TW" altLang="en-US" sz="1050" dirty="0">
                    <a:solidFill>
                      <a:schemeClr val="tx1">
                        <a:lumMod val="75000"/>
                        <a:lumOff val="25000"/>
                      </a:schemeClr>
                    </a:solidFill>
                  </a:rPr>
                  <a:t>移動至目標資料夾後，點選右上角的</a:t>
                </a:r>
                <a:r>
                  <a:rPr lang="en-US" altLang="zh-TW" sz="1050" dirty="0">
                    <a:solidFill>
                      <a:schemeClr val="tx1">
                        <a:lumMod val="75000"/>
                        <a:lumOff val="25000"/>
                      </a:schemeClr>
                    </a:solidFill>
                  </a:rPr>
                  <a:t>New</a:t>
                </a:r>
                <a:r>
                  <a:rPr lang="zh-TW" altLang="en-US" sz="1050" dirty="0">
                    <a:solidFill>
                      <a:schemeClr val="tx1">
                        <a:lumMod val="75000"/>
                        <a:lumOff val="25000"/>
                      </a:schemeClr>
                    </a:solidFill>
                  </a:rPr>
                  <a:t>，在點擊</a:t>
                </a:r>
                <a:r>
                  <a:rPr lang="en-US" altLang="zh-TW" sz="1050" dirty="0">
                    <a:solidFill>
                      <a:schemeClr val="tx1">
                        <a:lumMod val="75000"/>
                        <a:lumOff val="25000"/>
                      </a:schemeClr>
                    </a:solidFill>
                  </a:rPr>
                  <a:t>Python3</a:t>
                </a:r>
                <a:r>
                  <a:rPr lang="zh-TW" altLang="en-US" sz="1050" dirty="0">
                    <a:solidFill>
                      <a:schemeClr val="tx1">
                        <a:lumMod val="75000"/>
                        <a:lumOff val="25000"/>
                      </a:schemeClr>
                    </a:solidFill>
                  </a:rPr>
                  <a:t>建立新的</a:t>
                </a:r>
                <a:r>
                  <a:rPr lang="en-US" altLang="zh-TW" sz="1050" dirty="0">
                    <a:solidFill>
                      <a:schemeClr val="tx1">
                        <a:lumMod val="75000"/>
                        <a:lumOff val="25000"/>
                      </a:schemeClr>
                    </a:solidFill>
                  </a:rPr>
                  <a:t>Script</a:t>
                </a:r>
                <a:endParaRPr lang="zh-CN" altLang="en-US" sz="1050" dirty="0">
                  <a:solidFill>
                    <a:schemeClr val="tx1">
                      <a:lumMod val="75000"/>
                      <a:lumOff val="25000"/>
                    </a:schemeClr>
                  </a:solidFill>
                </a:endParaRPr>
              </a:p>
            </p:txBody>
          </p:sp>
          <p:sp>
            <p:nvSpPr>
              <p:cNvPr id="40" name="矩形 39">
                <a:extLst>
                  <a:ext uri="{FF2B5EF4-FFF2-40B4-BE49-F238E27FC236}">
                    <a16:creationId xmlns:a16="http://schemas.microsoft.com/office/drawing/2014/main" id="{CBCE2F27-1948-4AAF-B7D2-B7B4F23C2784}"/>
                  </a:ext>
                </a:extLst>
              </p:cNvPr>
              <p:cNvSpPr/>
              <p:nvPr/>
            </p:nvSpPr>
            <p:spPr>
              <a:xfrm>
                <a:off x="995535" y="3261688"/>
                <a:ext cx="2528940" cy="358133"/>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dirty="0"/>
                  <a:t>點選</a:t>
                </a:r>
                <a:r>
                  <a:rPr lang="en-US" altLang="zh-TW" sz="1050" b="1" dirty="0"/>
                  <a:t>New</a:t>
                </a:r>
                <a:r>
                  <a:rPr lang="zh-TW" altLang="en-US" sz="1050" b="1" dirty="0"/>
                  <a:t>建立新的頁面</a:t>
                </a:r>
                <a:endParaRPr lang="zh-CN" altLang="en-US" sz="1050" b="1" dirty="0"/>
              </a:p>
            </p:txBody>
          </p:sp>
        </p:grpSp>
        <p:sp>
          <p:nvSpPr>
            <p:cNvPr id="49" name="椭圆 46"/>
            <p:cNvSpPr/>
            <p:nvPr/>
          </p:nvSpPr>
          <p:spPr>
            <a:xfrm>
              <a:off x="4726779" y="4060829"/>
              <a:ext cx="691879" cy="71588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50" name="椭圆 47"/>
            <p:cNvSpPr/>
            <p:nvPr/>
          </p:nvSpPr>
          <p:spPr>
            <a:xfrm>
              <a:off x="6848314" y="4060829"/>
              <a:ext cx="715888" cy="71588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pic>
        <p:nvPicPr>
          <p:cNvPr id="2" name="圖片 1"/>
          <p:cNvPicPr>
            <a:picLocks noChangeAspect="1"/>
          </p:cNvPicPr>
          <p:nvPr/>
        </p:nvPicPr>
        <p:blipFill>
          <a:blip r:embed="rId3"/>
          <a:stretch>
            <a:fillRect/>
          </a:stretch>
        </p:blipFill>
        <p:spPr>
          <a:xfrm>
            <a:off x="1561393" y="984062"/>
            <a:ext cx="6829425" cy="16798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1442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p:tgtEl>
                                          <p:spTgt spid="26"/>
                                        </p:tgtEl>
                                        <p:attrNameLst>
                                          <p:attrName>ppt_x</p:attrName>
                                        </p:attrNameLst>
                                      </p:cBhvr>
                                      <p:tavLst>
                                        <p:tav tm="0">
                                          <p:val>
                                            <p:strVal val="#ppt_x-#ppt_w*1.125000"/>
                                          </p:val>
                                        </p:tav>
                                        <p:tav tm="100000">
                                          <p:val>
                                            <p:strVal val="#ppt_x"/>
                                          </p:val>
                                        </p:tav>
                                      </p:tavLst>
                                    </p:anim>
                                    <p:animEffect transition="in" filter="wipe(right)">
                                      <p:cBhvr>
                                        <p:cTn id="13" dur="500"/>
                                        <p:tgtEl>
                                          <p:spTgt spid="26"/>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1+#ppt_w/2"/>
                                          </p:val>
                                        </p:tav>
                                        <p:tav tm="100000">
                                          <p:val>
                                            <p:strVal val="#ppt_x"/>
                                          </p:val>
                                        </p:tav>
                                      </p:tavLst>
                                    </p:anim>
                                    <p:anim calcmode="lin" valueType="num">
                                      <p:cBhvr additive="base">
                                        <p:cTn id="24" dur="500" fill="hold"/>
                                        <p:tgtEl>
                                          <p:spTgt spid="4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p:cTn id="28" dur="500" fill="hold"/>
                                        <p:tgtEl>
                                          <p:spTgt spid="51"/>
                                        </p:tgtEl>
                                        <p:attrNameLst>
                                          <p:attrName>ppt_w</p:attrName>
                                        </p:attrNameLst>
                                      </p:cBhvr>
                                      <p:tavLst>
                                        <p:tav tm="0">
                                          <p:val>
                                            <p:fltVal val="0"/>
                                          </p:val>
                                        </p:tav>
                                        <p:tav tm="100000">
                                          <p:val>
                                            <p:strVal val="#ppt_w"/>
                                          </p:val>
                                        </p:tav>
                                      </p:tavLst>
                                    </p:anim>
                                    <p:anim calcmode="lin" valueType="num">
                                      <p:cBhvr>
                                        <p:cTn id="29" dur="500" fill="hold"/>
                                        <p:tgtEl>
                                          <p:spTgt spid="51"/>
                                        </p:tgtEl>
                                        <p:attrNameLst>
                                          <p:attrName>ppt_h</p:attrName>
                                        </p:attrNameLst>
                                      </p:cBhvr>
                                      <p:tavLst>
                                        <p:tav tm="0">
                                          <p:val>
                                            <p:fltVal val="0"/>
                                          </p:val>
                                        </p:tav>
                                        <p:tav tm="100000">
                                          <p:val>
                                            <p:strVal val="#ppt_h"/>
                                          </p:val>
                                        </p:tav>
                                      </p:tavLst>
                                    </p:anim>
                                    <p:animEffect transition="in" filter="fade">
                                      <p:cBhvr>
                                        <p:cTn id="30" dur="500"/>
                                        <p:tgtEl>
                                          <p:spTgt spid="5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3571217" y="3351522"/>
            <a:ext cx="3539728" cy="532875"/>
            <a:chOff x="874712" y="3325188"/>
            <a:chExt cx="4719637" cy="710500"/>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2551495" y="3325188"/>
              <a:ext cx="3042854" cy="358133"/>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a:t>點擊左上角檔案名稱可修改</a:t>
              </a:r>
              <a:endParaRPr lang="zh-CN" altLang="en-US" sz="1050" b="1" dirty="0"/>
            </a:p>
          </p:txBody>
        </p:sp>
      </p:grpSp>
      <p:pic>
        <p:nvPicPr>
          <p:cNvPr id="3" name="圖片 2"/>
          <p:cNvPicPr>
            <a:picLocks noChangeAspect="1"/>
          </p:cNvPicPr>
          <p:nvPr/>
        </p:nvPicPr>
        <p:blipFill>
          <a:blip r:embed="rId3"/>
          <a:stretch>
            <a:fillRect/>
          </a:stretch>
        </p:blipFill>
        <p:spPr>
          <a:xfrm>
            <a:off x="1978383" y="1545837"/>
            <a:ext cx="5572125" cy="1206382"/>
          </a:xfrm>
          <a:prstGeom prst="rect">
            <a:avLst/>
          </a:prstGeom>
        </p:spPr>
      </p:pic>
      <p:pic>
        <p:nvPicPr>
          <p:cNvPr id="5" name="圖片 4"/>
          <p:cNvPicPr>
            <a:picLocks noChangeAspect="1"/>
          </p:cNvPicPr>
          <p:nvPr/>
        </p:nvPicPr>
        <p:blipFill>
          <a:blip r:embed="rId4"/>
          <a:stretch>
            <a:fillRect/>
          </a:stretch>
        </p:blipFill>
        <p:spPr>
          <a:xfrm>
            <a:off x="3844804" y="3615989"/>
            <a:ext cx="3339193" cy="1043372"/>
          </a:xfrm>
          <a:prstGeom prst="rect">
            <a:avLst/>
          </a:prstGeom>
        </p:spPr>
      </p:pic>
    </p:spTree>
    <p:extLst>
      <p:ext uri="{BB962C8B-B14F-4D97-AF65-F5344CB8AC3E}">
        <p14:creationId xmlns:p14="http://schemas.microsoft.com/office/powerpoint/2010/main" val="3254652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3500"/>
                            </p:stCondLst>
                            <p:childTnLst>
                              <p:par>
                                <p:cTn id="34" presetID="2" presetClass="entr" presetSubtype="8"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0-#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3502597" y="3415469"/>
            <a:ext cx="3539728" cy="726967"/>
            <a:chOff x="874712" y="3325188"/>
            <a:chExt cx="4719637" cy="969290"/>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61666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050" dirty="0">
                  <a:solidFill>
                    <a:schemeClr val="tx1">
                      <a:lumMod val="75000"/>
                      <a:lumOff val="25000"/>
                    </a:schemeClr>
                  </a:solidFill>
                </a:rPr>
                <a:t>Code: </a:t>
              </a:r>
              <a:r>
                <a:rPr lang="zh-TW" altLang="en-US" sz="1050" dirty="0">
                  <a:solidFill>
                    <a:schemeClr val="tx1">
                      <a:lumMod val="75000"/>
                      <a:lumOff val="25000"/>
                    </a:schemeClr>
                  </a:solidFill>
                </a:rPr>
                <a:t>寫程式</a:t>
              </a:r>
              <a:br>
                <a:rPr lang="en-US" altLang="zh-TW" sz="1050" dirty="0">
                  <a:solidFill>
                    <a:schemeClr val="tx1">
                      <a:lumMod val="75000"/>
                      <a:lumOff val="25000"/>
                    </a:schemeClr>
                  </a:solidFill>
                </a:rPr>
              </a:br>
              <a:r>
                <a:rPr lang="en-US" altLang="zh-TW" sz="1050" dirty="0">
                  <a:solidFill>
                    <a:schemeClr val="tx1">
                      <a:lumMod val="75000"/>
                      <a:lumOff val="25000"/>
                    </a:schemeClr>
                  </a:solidFill>
                </a:rPr>
                <a:t>Markdown:  </a:t>
              </a:r>
              <a:r>
                <a:rPr lang="zh-TW" altLang="en-US" sz="1050" dirty="0">
                  <a:solidFill>
                    <a:schemeClr val="tx1">
                      <a:lumMod val="75000"/>
                      <a:lumOff val="25000"/>
                    </a:schemeClr>
                  </a:solidFill>
                </a:rPr>
                <a:t>寫註解</a:t>
              </a:r>
              <a:endParaRPr lang="zh-CN" altLang="en-US"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3352374" y="3325188"/>
              <a:ext cx="2241975" cy="358134"/>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dirty="0"/>
                <a:t>好用的註解格式</a:t>
              </a:r>
              <a:endParaRPr lang="zh-CN" altLang="en-US" sz="1050" b="1" dirty="0"/>
            </a:p>
          </p:txBody>
        </p:sp>
      </p:grpSp>
      <p:pic>
        <p:nvPicPr>
          <p:cNvPr id="2" name="圖片 1"/>
          <p:cNvPicPr>
            <a:picLocks noChangeAspect="1"/>
          </p:cNvPicPr>
          <p:nvPr/>
        </p:nvPicPr>
        <p:blipFill>
          <a:blip r:embed="rId3"/>
          <a:stretch>
            <a:fillRect/>
          </a:stretch>
        </p:blipFill>
        <p:spPr>
          <a:xfrm>
            <a:off x="1970745" y="1494974"/>
            <a:ext cx="5555797" cy="1319919"/>
          </a:xfrm>
          <a:prstGeom prst="rect">
            <a:avLst/>
          </a:prstGeom>
        </p:spPr>
      </p:pic>
    </p:spTree>
    <p:extLst>
      <p:ext uri="{BB962C8B-B14F-4D97-AF65-F5344CB8AC3E}">
        <p14:creationId xmlns:p14="http://schemas.microsoft.com/office/powerpoint/2010/main" val="1011074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4000"/>
                            </p:stCondLst>
                            <p:childTnLst>
                              <p:par>
                                <p:cTn id="38" presetID="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3862162" y="3315982"/>
            <a:ext cx="3539728" cy="920866"/>
            <a:chOff x="874712" y="3325188"/>
            <a:chExt cx="4719637" cy="1227821"/>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875197"/>
            </a:xfrm>
            <a:prstGeom prst="rect">
              <a:avLst/>
            </a:prstGeom>
          </p:spPr>
          <p:txBody>
            <a:bodyPr wrap="square">
              <a:spAutoFit/>
              <a:scene3d>
                <a:camera prst="orthographicFront"/>
                <a:lightRig rig="threePt" dir="t"/>
              </a:scene3d>
              <a:sp3d contourW="12700"/>
            </a:bodyPr>
            <a:lstStyle/>
            <a:p>
              <a:pPr>
                <a:lnSpc>
                  <a:spcPct val="120000"/>
                </a:lnSpc>
              </a:pPr>
              <a:r>
                <a:rPr lang="en-US" altLang="zh-CN" sz="1050" dirty="0">
                  <a:solidFill>
                    <a:schemeClr val="tx1">
                      <a:lumMod val="75000"/>
                      <a:lumOff val="25000"/>
                    </a:schemeClr>
                  </a:solidFill>
                </a:rPr>
                <a:t>Tips:</a:t>
              </a:r>
            </a:p>
            <a:p>
              <a:pPr>
                <a:lnSpc>
                  <a:spcPct val="120000"/>
                </a:lnSpc>
              </a:pPr>
              <a:r>
                <a:rPr lang="en-US" altLang="zh-CN" sz="1050" dirty="0">
                  <a:solidFill>
                    <a:schemeClr val="tx1">
                      <a:lumMod val="75000"/>
                      <a:lumOff val="25000"/>
                    </a:schemeClr>
                  </a:solidFill>
                </a:rPr>
                <a:t> </a:t>
              </a:r>
              <a:r>
                <a:rPr lang="en-US" altLang="zh-TW" sz="1050" dirty="0">
                  <a:solidFill>
                    <a:schemeClr val="tx1">
                      <a:lumMod val="75000"/>
                      <a:lumOff val="25000"/>
                    </a:schemeClr>
                  </a:solidFill>
                </a:rPr>
                <a:t>Ctrl + Enter</a:t>
              </a:r>
              <a:r>
                <a:rPr lang="zh-TW" altLang="en-US" sz="1050" dirty="0">
                  <a:solidFill>
                    <a:schemeClr val="tx1">
                      <a:lumMod val="75000"/>
                      <a:lumOff val="25000"/>
                    </a:schemeClr>
                  </a:solidFill>
                </a:rPr>
                <a:t>也可以執行指定</a:t>
              </a:r>
              <a:r>
                <a:rPr lang="en-US" altLang="zh-TW" sz="1050" dirty="0">
                  <a:solidFill>
                    <a:schemeClr val="tx1">
                      <a:lumMod val="75000"/>
                      <a:lumOff val="25000"/>
                    </a:schemeClr>
                  </a:solidFill>
                </a:rPr>
                <a:t>cell</a:t>
              </a:r>
            </a:p>
            <a:p>
              <a:pPr>
                <a:lnSpc>
                  <a:spcPct val="120000"/>
                </a:lnSpc>
              </a:pPr>
              <a:r>
                <a:rPr lang="en-US" altLang="zh-TW" sz="1050" dirty="0">
                  <a:solidFill>
                    <a:schemeClr val="tx1">
                      <a:lumMod val="75000"/>
                      <a:lumOff val="25000"/>
                    </a:schemeClr>
                  </a:solidFill>
                </a:rPr>
                <a:t> Shift + Enter</a:t>
              </a:r>
              <a:r>
                <a:rPr lang="zh-TW" altLang="en-US" sz="1050" dirty="0">
                  <a:solidFill>
                    <a:schemeClr val="tx1">
                      <a:lumMod val="75000"/>
                      <a:lumOff val="25000"/>
                    </a:schemeClr>
                  </a:solidFill>
                </a:rPr>
                <a:t>可執行指定</a:t>
              </a:r>
              <a:r>
                <a:rPr lang="en-US" altLang="zh-TW" sz="1050" dirty="0">
                  <a:solidFill>
                    <a:schemeClr val="tx1">
                      <a:lumMod val="75000"/>
                      <a:lumOff val="25000"/>
                    </a:schemeClr>
                  </a:solidFill>
                </a:rPr>
                <a:t>cell</a:t>
              </a:r>
              <a:r>
                <a:rPr lang="zh-TW" altLang="en-US" sz="1050" dirty="0">
                  <a:solidFill>
                    <a:schemeClr val="tx1">
                      <a:lumMod val="75000"/>
                      <a:lumOff val="25000"/>
                    </a:schemeClr>
                  </a:solidFill>
                </a:rPr>
                <a:t>並跳到下一</a:t>
              </a:r>
              <a:r>
                <a:rPr lang="zh-TW" altLang="en-US" sz="1050">
                  <a:solidFill>
                    <a:schemeClr val="tx1">
                      <a:lumMod val="75000"/>
                      <a:lumOff val="25000"/>
                    </a:schemeClr>
                  </a:solidFill>
                </a:rPr>
                <a:t>個</a:t>
              </a:r>
              <a:r>
                <a:rPr lang="en-US" altLang="zh-TW" sz="1050">
                  <a:solidFill>
                    <a:schemeClr val="tx1">
                      <a:lumMod val="75000"/>
                      <a:lumOff val="25000"/>
                    </a:schemeClr>
                  </a:solidFill>
                </a:rPr>
                <a:t>cell</a:t>
              </a:r>
              <a:endParaRPr lang="en-US" altLang="zh-TW"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2352199" y="3325188"/>
              <a:ext cx="3242150" cy="358133"/>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dirty="0"/>
                <a:t>點擊</a:t>
              </a:r>
              <a:r>
                <a:rPr lang="en-US" altLang="zh-TW" sz="1050" b="1" dirty="0"/>
                <a:t>Run</a:t>
              </a:r>
              <a:r>
                <a:rPr lang="zh-TW" altLang="en-US" sz="1050" b="1" dirty="0"/>
                <a:t>可執行指定的程式碼</a:t>
              </a:r>
              <a:endParaRPr lang="zh-CN" altLang="en-US" sz="1050" b="1" dirty="0"/>
            </a:p>
          </p:txBody>
        </p:sp>
      </p:grpSp>
      <p:pic>
        <p:nvPicPr>
          <p:cNvPr id="2" name="圖片 1"/>
          <p:cNvPicPr>
            <a:picLocks noChangeAspect="1"/>
          </p:cNvPicPr>
          <p:nvPr/>
        </p:nvPicPr>
        <p:blipFill>
          <a:blip r:embed="rId3"/>
          <a:stretch>
            <a:fillRect/>
          </a:stretch>
        </p:blipFill>
        <p:spPr>
          <a:xfrm>
            <a:off x="2308419" y="1380810"/>
            <a:ext cx="4735286" cy="1568179"/>
          </a:xfrm>
          <a:prstGeom prst="rect">
            <a:avLst/>
          </a:prstGeom>
        </p:spPr>
      </p:pic>
    </p:spTree>
    <p:extLst>
      <p:ext uri="{BB962C8B-B14F-4D97-AF65-F5344CB8AC3E}">
        <p14:creationId xmlns:p14="http://schemas.microsoft.com/office/powerpoint/2010/main" val="18836572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4000"/>
                            </p:stCondLst>
                            <p:childTnLst>
                              <p:par>
                                <p:cTn id="38" presetID="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39" name="Google Shape;139;p18"/>
          <p:cNvSpPr/>
          <p:nvPr/>
        </p:nvSpPr>
        <p:spPr>
          <a:xfrm>
            <a:off x="3470200" y="566931"/>
            <a:ext cx="2203500" cy="22035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dirty="0">
              <a:latin typeface="標楷體" panose="03000509000000000000" pitchFamily="65" charset="-120"/>
              <a:ea typeface="標楷體" panose="03000509000000000000" pitchFamily="65" charset="-120"/>
            </a:endParaRPr>
          </a:p>
        </p:txBody>
      </p: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3" name="TextBox 6"/>
          <p:cNvSpPr txBox="1"/>
          <p:nvPr/>
        </p:nvSpPr>
        <p:spPr>
          <a:xfrm>
            <a:off x="1094525" y="2799723"/>
            <a:ext cx="3756771" cy="461665"/>
          </a:xfrm>
          <a:prstGeom prst="rect">
            <a:avLst/>
          </a:prstGeom>
          <a:noFill/>
        </p:spPr>
        <p:txBody>
          <a:bodyPr wrap="square" lIns="108000" rIns="108000" rtlCol="0">
            <a:spAutoFit/>
          </a:bodyPr>
          <a:lstStyle/>
          <a:p>
            <a:r>
              <a:rPr lang="en-US" altLang="ko-KR"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01</a:t>
            </a:r>
            <a:r>
              <a:rPr lang="zh-TW" altLang="en-US"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  </a:t>
            </a:r>
            <a:r>
              <a:rPr lang="en-US" altLang="zh-TW"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Environment Setting</a:t>
            </a:r>
            <a:endParaRPr lang="ko-KR" altLang="en-US" sz="2400" b="1" dirty="0">
              <a:solidFill>
                <a:schemeClr val="tx1">
                  <a:lumMod val="75000"/>
                  <a:lumOff val="25000"/>
                </a:schemeClr>
              </a:solidFill>
              <a:latin typeface="標楷體" panose="03000509000000000000" pitchFamily="65" charset="-120"/>
              <a:cs typeface="Arial" pitchFamily="34" charset="0"/>
            </a:endParaRPr>
          </a:p>
        </p:txBody>
      </p:sp>
      <p:sp>
        <p:nvSpPr>
          <p:cNvPr id="24" name="TextBox 6"/>
          <p:cNvSpPr txBox="1"/>
          <p:nvPr/>
        </p:nvSpPr>
        <p:spPr>
          <a:xfrm>
            <a:off x="1094529" y="3239110"/>
            <a:ext cx="5847045" cy="461665"/>
          </a:xfrm>
          <a:prstGeom prst="rect">
            <a:avLst/>
          </a:prstGeom>
          <a:noFill/>
        </p:spPr>
        <p:txBody>
          <a:bodyPr wrap="square" lIns="108000" rIns="108000" rtlCol="0">
            <a:spAutoFit/>
          </a:bodyPr>
          <a:lstStyle/>
          <a:p>
            <a:r>
              <a:rPr lang="en-US" altLang="ko-KR"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02</a:t>
            </a:r>
            <a:r>
              <a:rPr lang="zh-TW" altLang="en-US"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  </a:t>
            </a:r>
            <a:r>
              <a:rPr lang="en-US" altLang="zh-TW"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Open Datasets</a:t>
            </a:r>
            <a:endParaRPr lang="ko-KR" altLang="en-US" sz="2400" b="1" dirty="0">
              <a:solidFill>
                <a:schemeClr val="tx1">
                  <a:lumMod val="75000"/>
                  <a:lumOff val="25000"/>
                </a:schemeClr>
              </a:solidFill>
              <a:latin typeface="標楷體" panose="03000509000000000000" pitchFamily="65" charset="-120"/>
              <a:cs typeface="Arial" pitchFamily="34" charset="0"/>
            </a:endParaRPr>
          </a:p>
        </p:txBody>
      </p:sp>
      <p:sp>
        <p:nvSpPr>
          <p:cNvPr id="25" name="TextBox 6"/>
          <p:cNvSpPr txBox="1"/>
          <p:nvPr/>
        </p:nvSpPr>
        <p:spPr>
          <a:xfrm>
            <a:off x="1094528" y="3682235"/>
            <a:ext cx="3756771" cy="461665"/>
          </a:xfrm>
          <a:prstGeom prst="rect">
            <a:avLst/>
          </a:prstGeom>
          <a:noFill/>
        </p:spPr>
        <p:txBody>
          <a:bodyPr wrap="square" lIns="108000" rIns="108000" rtlCol="0">
            <a:spAutoFit/>
          </a:bodyPr>
          <a:lstStyle/>
          <a:p>
            <a:r>
              <a:rPr lang="en-US" altLang="ko-KR"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03</a:t>
            </a:r>
            <a:r>
              <a:rPr lang="zh-TW" altLang="en-US"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  </a:t>
            </a:r>
            <a:r>
              <a:rPr lang="en-US" altLang="zh-TW" sz="24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Q&amp;A</a:t>
            </a:r>
            <a:endParaRPr lang="ko-KR" altLang="en-US" sz="2400" b="1" dirty="0">
              <a:solidFill>
                <a:schemeClr val="tx1">
                  <a:lumMod val="75000"/>
                  <a:lumOff val="25000"/>
                </a:schemeClr>
              </a:solidFill>
              <a:latin typeface="標楷體" panose="03000509000000000000" pitchFamily="65" charset="-120"/>
              <a:cs typeface="Arial" pitchFamily="34" charset="0"/>
            </a:endParaRPr>
          </a:p>
        </p:txBody>
      </p:sp>
      <p:sp>
        <p:nvSpPr>
          <p:cNvPr id="2" name="矩形 1"/>
          <p:cNvSpPr/>
          <p:nvPr/>
        </p:nvSpPr>
        <p:spPr>
          <a:xfrm>
            <a:off x="3968425" y="1712057"/>
            <a:ext cx="1107996" cy="646331"/>
          </a:xfrm>
          <a:prstGeom prst="rect">
            <a:avLst/>
          </a:prstGeom>
        </p:spPr>
        <p:txBody>
          <a:bodyPr wrap="none">
            <a:spAutoFit/>
          </a:bodyPr>
          <a:lstStyle/>
          <a:p>
            <a:pPr lvl="0" algn="ctr"/>
            <a:r>
              <a:rPr lang="zh-TW" altLang="en-US" sz="3600" b="1" dirty="0">
                <a:latin typeface="標楷體" panose="03000509000000000000" pitchFamily="65" charset="-120"/>
                <a:ea typeface="標楷體" panose="03000509000000000000" pitchFamily="65" charset="-120"/>
              </a:rPr>
              <a:t>目錄</a:t>
            </a:r>
          </a:p>
        </p:txBody>
      </p:sp>
      <p:pic>
        <p:nvPicPr>
          <p:cNvPr id="36" name="Picture 6" descr="ãPOST iconãçåçæå°çµæ"/>
          <p:cNvPicPr>
            <a:picLocks noChangeAspect="1" noChangeArrowheads="1"/>
          </p:cNvPicPr>
          <p:nvPr/>
        </p:nvPicPr>
        <p:blipFill rotWithShape="1">
          <a:blip r:embed="rId3">
            <a:extLst>
              <a:ext uri="{28A0092B-C50C-407E-A947-70E740481C1C}">
                <a14:useLocalDpi xmlns:a14="http://schemas.microsoft.com/office/drawing/2010/main" val="0"/>
              </a:ext>
            </a:extLst>
          </a:blip>
          <a:srcRect l="33346" t="38556" r="30722" b="36922"/>
          <a:stretch/>
        </p:blipFill>
        <p:spPr bwMode="auto">
          <a:xfrm>
            <a:off x="3766088" y="715190"/>
            <a:ext cx="1821050" cy="116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27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25" r="16625"/>
          <a:stretch>
            <a:fillRect/>
          </a:stretch>
        </p:blipFill>
        <p:spPr/>
      </p:pic>
      <p:grpSp>
        <p:nvGrpSpPr>
          <p:cNvPr id="27" name="组合 26"/>
          <p:cNvGrpSpPr/>
          <p:nvPr/>
        </p:nvGrpSpPr>
        <p:grpSpPr>
          <a:xfrm>
            <a:off x="2906199" y="3516523"/>
            <a:ext cx="3539728" cy="533068"/>
            <a:chOff x="874712" y="3325188"/>
            <a:chExt cx="4719637" cy="710757"/>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dirty="0">
                  <a:solidFill>
                    <a:schemeClr val="tx1">
                      <a:lumMod val="75000"/>
                      <a:lumOff val="25000"/>
                    </a:schemeClr>
                  </a:solidFill>
                </a:rPr>
                <a:t>點擊</a:t>
              </a:r>
              <a:r>
                <a:rPr lang="en-US" altLang="zh-TW" sz="1050" dirty="0">
                  <a:solidFill>
                    <a:schemeClr val="tx1">
                      <a:lumMod val="75000"/>
                      <a:lumOff val="25000"/>
                    </a:schemeClr>
                  </a:solidFill>
                </a:rPr>
                <a:t>+</a:t>
              </a:r>
              <a:r>
                <a:rPr lang="zh-TW" altLang="en-US" sz="1050" dirty="0">
                  <a:solidFill>
                    <a:schemeClr val="tx1">
                      <a:lumMod val="75000"/>
                      <a:lumOff val="25000"/>
                    </a:schemeClr>
                  </a:solidFill>
                </a:rPr>
                <a:t>圖示可新增</a:t>
              </a:r>
              <a:r>
                <a:rPr lang="en-US" altLang="zh-TW" sz="1050" dirty="0">
                  <a:solidFill>
                    <a:schemeClr val="tx1">
                      <a:lumMod val="75000"/>
                      <a:lumOff val="25000"/>
                    </a:schemeClr>
                  </a:solidFill>
                </a:rPr>
                <a:t>cell</a:t>
              </a:r>
              <a:endParaRPr lang="zh-CN" altLang="en-US"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3352374" y="3325188"/>
              <a:ext cx="2241975" cy="358133"/>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dirty="0"/>
                <a:t>增加</a:t>
              </a:r>
              <a:r>
                <a:rPr lang="en-US" altLang="zh-TW" sz="1050" b="1" dirty="0"/>
                <a:t>Cell</a:t>
              </a:r>
              <a:endParaRPr lang="zh-CN" altLang="en-US" sz="1050" b="1" dirty="0"/>
            </a:p>
          </p:txBody>
        </p:sp>
      </p:grpSp>
      <p:pic>
        <p:nvPicPr>
          <p:cNvPr id="2" name="圖片 1"/>
          <p:cNvPicPr>
            <a:picLocks noChangeAspect="1"/>
          </p:cNvPicPr>
          <p:nvPr/>
        </p:nvPicPr>
        <p:blipFill>
          <a:blip r:embed="rId4"/>
          <a:stretch>
            <a:fillRect/>
          </a:stretch>
        </p:blipFill>
        <p:spPr>
          <a:xfrm>
            <a:off x="2290901" y="1374401"/>
            <a:ext cx="4519101" cy="1595991"/>
          </a:xfrm>
          <a:prstGeom prst="rect">
            <a:avLst/>
          </a:prstGeom>
        </p:spPr>
      </p:pic>
      <p:pic>
        <p:nvPicPr>
          <p:cNvPr id="3" name="圖片 2"/>
          <p:cNvPicPr>
            <a:picLocks noChangeAspect="1"/>
          </p:cNvPicPr>
          <p:nvPr/>
        </p:nvPicPr>
        <p:blipFill>
          <a:blip r:embed="rId5"/>
          <a:stretch>
            <a:fillRect/>
          </a:stretch>
        </p:blipFill>
        <p:spPr>
          <a:xfrm>
            <a:off x="2242721" y="3416531"/>
            <a:ext cx="2824843" cy="1255215"/>
          </a:xfrm>
          <a:prstGeom prst="rect">
            <a:avLst/>
          </a:prstGeom>
        </p:spPr>
      </p:pic>
    </p:spTree>
    <p:extLst>
      <p:ext uri="{BB962C8B-B14F-4D97-AF65-F5344CB8AC3E}">
        <p14:creationId xmlns:p14="http://schemas.microsoft.com/office/powerpoint/2010/main" val="1512655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2" presetClass="entr" presetSubtype="8"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0-#ppt_w/2"/>
                                          </p:val>
                                        </p:tav>
                                        <p:tav tm="100000">
                                          <p:val>
                                            <p:strVal val="#ppt_x"/>
                                          </p:val>
                                        </p:tav>
                                      </p:tavLst>
                                    </p:anim>
                                    <p:anim calcmode="lin" valueType="num">
                                      <p:cBhvr additive="base">
                                        <p:cTn id="4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pic>
        <p:nvPicPr>
          <p:cNvPr id="23" name="图片占位符 2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25" r="16625"/>
          <a:stretch>
            <a:fillRect/>
          </a:stretch>
        </p:blipFill>
        <p:spPr/>
      </p:pic>
      <p:grpSp>
        <p:nvGrpSpPr>
          <p:cNvPr id="27" name="组合 26"/>
          <p:cNvGrpSpPr/>
          <p:nvPr/>
        </p:nvGrpSpPr>
        <p:grpSpPr>
          <a:xfrm>
            <a:off x="2906199" y="3516522"/>
            <a:ext cx="3539728" cy="726967"/>
            <a:chOff x="874712" y="3325188"/>
            <a:chExt cx="4719637" cy="969290"/>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616666"/>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dirty="0">
                  <a:solidFill>
                    <a:schemeClr val="tx1">
                      <a:lumMod val="75000"/>
                      <a:lumOff val="25000"/>
                    </a:schemeClr>
                  </a:solidFill>
                </a:rPr>
                <a:t>可透過</a:t>
              </a:r>
              <a:r>
                <a:rPr lang="en-US" altLang="zh-TW" sz="1050" dirty="0" err="1">
                  <a:solidFill>
                    <a:schemeClr val="tx1">
                      <a:lumMod val="75000"/>
                      <a:lumOff val="25000"/>
                    </a:schemeClr>
                  </a:solidFill>
                </a:rPr>
                <a:t>Interupt</a:t>
              </a:r>
              <a:r>
                <a:rPr lang="zh-TW" altLang="en-US" sz="1050" dirty="0">
                  <a:solidFill>
                    <a:schemeClr val="tx1">
                      <a:lumMod val="75000"/>
                      <a:lumOff val="25000"/>
                    </a:schemeClr>
                  </a:solidFill>
                </a:rPr>
                <a:t>來中斷程式</a:t>
              </a:r>
              <a:br>
                <a:rPr lang="en-US" altLang="zh-TW" sz="1050" dirty="0">
                  <a:solidFill>
                    <a:schemeClr val="tx1">
                      <a:lumMod val="75000"/>
                      <a:lumOff val="25000"/>
                    </a:schemeClr>
                  </a:solidFill>
                </a:rPr>
              </a:br>
              <a:r>
                <a:rPr lang="en-US" altLang="zh-TW" sz="1050" dirty="0">
                  <a:solidFill>
                    <a:schemeClr val="tx1">
                      <a:lumMod val="75000"/>
                      <a:lumOff val="25000"/>
                    </a:schemeClr>
                  </a:solidFill>
                </a:rPr>
                <a:t>Restart</a:t>
              </a:r>
              <a:r>
                <a:rPr lang="zh-TW" altLang="en-US" sz="1050" dirty="0">
                  <a:solidFill>
                    <a:schemeClr val="tx1">
                      <a:lumMod val="75000"/>
                      <a:lumOff val="25000"/>
                    </a:schemeClr>
                  </a:solidFill>
                </a:rPr>
                <a:t>可重啟</a:t>
              </a:r>
              <a:r>
                <a:rPr lang="en-US" altLang="zh-TW" sz="1050" dirty="0">
                  <a:solidFill>
                    <a:schemeClr val="tx1">
                      <a:lumMod val="75000"/>
                      <a:lumOff val="25000"/>
                    </a:schemeClr>
                  </a:solidFill>
                </a:rPr>
                <a:t>kernel</a:t>
              </a:r>
              <a:endParaRPr lang="zh-CN" altLang="en-US" sz="1050" dirty="0">
                <a:solidFill>
                  <a:schemeClr val="tx1">
                    <a:lumMod val="75000"/>
                    <a:lumOff val="25000"/>
                  </a:schemeClr>
                </a:solidFill>
              </a:endParaRPr>
            </a:p>
          </p:txBody>
        </p:sp>
        <p:sp>
          <p:nvSpPr>
            <p:cNvPr id="29" name="矩形 28">
              <a:extLst>
                <a:ext uri="{FF2B5EF4-FFF2-40B4-BE49-F238E27FC236}">
                  <a16:creationId xmlns:a16="http://schemas.microsoft.com/office/drawing/2014/main" id="{CBCE2F27-1948-4AAF-B7D2-B7B4F23C2784}"/>
                </a:ext>
              </a:extLst>
            </p:cNvPr>
            <p:cNvSpPr/>
            <p:nvPr/>
          </p:nvSpPr>
          <p:spPr>
            <a:xfrm>
              <a:off x="2744551" y="3325188"/>
              <a:ext cx="2849798" cy="358134"/>
            </a:xfrm>
            <a:prstGeom prst="rect">
              <a:avLst/>
            </a:prstGeom>
          </p:spPr>
          <p:txBody>
            <a:bodyPr wrap="square">
              <a:spAutoFit/>
              <a:scene3d>
                <a:camera prst="orthographicFront"/>
                <a:lightRig rig="threePt" dir="t"/>
              </a:scene3d>
              <a:sp3d contourW="12700"/>
            </a:bodyPr>
            <a:lstStyle/>
            <a:p>
              <a:pPr algn="r">
                <a:lnSpc>
                  <a:spcPct val="120000"/>
                </a:lnSpc>
              </a:pPr>
              <a:r>
                <a:rPr lang="zh-TW" altLang="en-US" sz="1050" b="1"/>
                <a:t>程式跑到當掉？想停下來？</a:t>
              </a:r>
              <a:endParaRPr lang="zh-CN" altLang="en-US" sz="1050" b="1" dirty="0"/>
            </a:p>
          </p:txBody>
        </p:sp>
      </p:grpSp>
      <p:pic>
        <p:nvPicPr>
          <p:cNvPr id="2" name="圖片 1"/>
          <p:cNvPicPr>
            <a:picLocks noChangeAspect="1"/>
          </p:cNvPicPr>
          <p:nvPr/>
        </p:nvPicPr>
        <p:blipFill>
          <a:blip r:embed="rId4"/>
          <a:stretch>
            <a:fillRect/>
          </a:stretch>
        </p:blipFill>
        <p:spPr>
          <a:xfrm>
            <a:off x="3049405" y="1376587"/>
            <a:ext cx="3253313" cy="1614176"/>
          </a:xfrm>
          <a:prstGeom prst="rect">
            <a:avLst/>
          </a:prstGeom>
        </p:spPr>
      </p:pic>
    </p:spTree>
    <p:extLst>
      <p:ext uri="{BB962C8B-B14F-4D97-AF65-F5344CB8AC3E}">
        <p14:creationId xmlns:p14="http://schemas.microsoft.com/office/powerpoint/2010/main" val="111060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4500"/>
                            </p:stCondLst>
                            <p:childTnLst>
                              <p:par>
                                <p:cTn id="44" presetID="2" presetClass="entr" presetSubtype="8"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0-#ppt_w/2"/>
                                          </p:val>
                                        </p:tav>
                                        <p:tav tm="100000">
                                          <p:val>
                                            <p:strVal val="#ppt_x"/>
                                          </p:val>
                                        </p:tav>
                                      </p:tavLst>
                                    </p:anim>
                                    <p:anim calcmode="lin" valueType="num">
                                      <p:cBhvr additive="base">
                                        <p:cTn id="4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132663" y="3363358"/>
            <a:ext cx="10024445" cy="3250399"/>
          </a:xfrm>
          <a:custGeom>
            <a:avLst/>
            <a:gdLst>
              <a:gd name="connsiteX0" fmla="*/ 0 w 13677900"/>
              <a:gd name="connsiteY0" fmla="*/ 0 h 4331892"/>
              <a:gd name="connsiteX1" fmla="*/ 13677900 w 13677900"/>
              <a:gd name="connsiteY1" fmla="*/ 0 h 4331892"/>
              <a:gd name="connsiteX2" fmla="*/ 13677900 w 13677900"/>
              <a:gd name="connsiteY2" fmla="*/ 4331892 h 4331892"/>
              <a:gd name="connsiteX3" fmla="*/ 0 w 13677900"/>
              <a:gd name="connsiteY3" fmla="*/ 4331892 h 4331892"/>
              <a:gd name="connsiteX4" fmla="*/ 0 w 13677900"/>
              <a:gd name="connsiteY4" fmla="*/ 0 h 4331892"/>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0 w 13677900"/>
              <a:gd name="connsiteY4" fmla="*/ 4333865 h 4333865"/>
              <a:gd name="connsiteX5" fmla="*/ 0 w 13677900"/>
              <a:gd name="connsiteY5" fmla="*/ 1973 h 4333865"/>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311973 w 13677900"/>
              <a:gd name="connsiteY4" fmla="*/ 4311394 h 4333865"/>
              <a:gd name="connsiteX5" fmla="*/ 0 w 13677900"/>
              <a:gd name="connsiteY5" fmla="*/ 4333865 h 4333865"/>
              <a:gd name="connsiteX6" fmla="*/ 0 w 13677900"/>
              <a:gd name="connsiteY6" fmla="*/ 1973 h 4333865"/>
              <a:gd name="connsiteX0" fmla="*/ 0 w 13677900"/>
              <a:gd name="connsiteY0" fmla="*/ 1973 h 4333865"/>
              <a:gd name="connsiteX1" fmla="*/ 2264096 w 13677900"/>
              <a:gd name="connsiteY1" fmla="*/ 0 h 4333865"/>
              <a:gd name="connsiteX2" fmla="*/ 13677900 w 13677900"/>
              <a:gd name="connsiteY2" fmla="*/ 1973 h 4333865"/>
              <a:gd name="connsiteX3" fmla="*/ 13677900 w 13677900"/>
              <a:gd name="connsiteY3" fmla="*/ 4333865 h 4333865"/>
              <a:gd name="connsiteX4" fmla="*/ 311973 w 13677900"/>
              <a:gd name="connsiteY4" fmla="*/ 4311394 h 4333865"/>
              <a:gd name="connsiteX5" fmla="*/ 0 w 13677900"/>
              <a:gd name="connsiteY5" fmla="*/ 1973 h 4333865"/>
              <a:gd name="connsiteX0" fmla="*/ 0 w 13365927"/>
              <a:gd name="connsiteY0" fmla="*/ 4311394 h 4333865"/>
              <a:gd name="connsiteX1" fmla="*/ 1952123 w 13365927"/>
              <a:gd name="connsiteY1" fmla="*/ 0 h 4333865"/>
              <a:gd name="connsiteX2" fmla="*/ 13365927 w 13365927"/>
              <a:gd name="connsiteY2" fmla="*/ 1973 h 4333865"/>
              <a:gd name="connsiteX3" fmla="*/ 13365927 w 13365927"/>
              <a:gd name="connsiteY3" fmla="*/ 4333865 h 4333865"/>
              <a:gd name="connsiteX4" fmla="*/ 0 w 13365927"/>
              <a:gd name="connsiteY4" fmla="*/ 4311394 h 4333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65927" h="4333865">
                <a:moveTo>
                  <a:pt x="0" y="4311394"/>
                </a:moveTo>
                <a:lnTo>
                  <a:pt x="1952123" y="0"/>
                </a:lnTo>
                <a:lnTo>
                  <a:pt x="13365927" y="1973"/>
                </a:lnTo>
                <a:lnTo>
                  <a:pt x="13365927" y="4333865"/>
                </a:lnTo>
                <a:lnTo>
                  <a:pt x="0" y="4311394"/>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1" name="矩形 20"/>
          <p:cNvSpPr/>
          <p:nvPr/>
        </p:nvSpPr>
        <p:spPr>
          <a:xfrm rot="1800000">
            <a:off x="3097974" y="3669957"/>
            <a:ext cx="9768451" cy="2860885"/>
          </a:xfrm>
          <a:custGeom>
            <a:avLst/>
            <a:gdLst>
              <a:gd name="connsiteX0" fmla="*/ 0 w 13677900"/>
              <a:gd name="connsiteY0" fmla="*/ 0 h 3803877"/>
              <a:gd name="connsiteX1" fmla="*/ 13677900 w 13677900"/>
              <a:gd name="connsiteY1" fmla="*/ 0 h 3803877"/>
              <a:gd name="connsiteX2" fmla="*/ 13677900 w 13677900"/>
              <a:gd name="connsiteY2" fmla="*/ 3803877 h 3803877"/>
              <a:gd name="connsiteX3" fmla="*/ 0 w 13677900"/>
              <a:gd name="connsiteY3" fmla="*/ 3803877 h 3803877"/>
              <a:gd name="connsiteX4" fmla="*/ 0 w 13677900"/>
              <a:gd name="connsiteY4" fmla="*/ 0 h 3803877"/>
              <a:gd name="connsiteX0" fmla="*/ 0 w 13677900"/>
              <a:gd name="connsiteY0" fmla="*/ 0 h 3803877"/>
              <a:gd name="connsiteX1" fmla="*/ 1673318 w 13677900"/>
              <a:gd name="connsiteY1" fmla="*/ 7751 h 3803877"/>
              <a:gd name="connsiteX2" fmla="*/ 13677900 w 13677900"/>
              <a:gd name="connsiteY2" fmla="*/ 0 h 3803877"/>
              <a:gd name="connsiteX3" fmla="*/ 13677900 w 13677900"/>
              <a:gd name="connsiteY3" fmla="*/ 3803877 h 3803877"/>
              <a:gd name="connsiteX4" fmla="*/ 0 w 13677900"/>
              <a:gd name="connsiteY4" fmla="*/ 3803877 h 3803877"/>
              <a:gd name="connsiteX5" fmla="*/ 0 w 13677900"/>
              <a:gd name="connsiteY5" fmla="*/ 0 h 3803877"/>
              <a:gd name="connsiteX0" fmla="*/ 0 w 13677900"/>
              <a:gd name="connsiteY0" fmla="*/ 0 h 3814513"/>
              <a:gd name="connsiteX1" fmla="*/ 1673318 w 13677900"/>
              <a:gd name="connsiteY1" fmla="*/ 7751 h 3814513"/>
              <a:gd name="connsiteX2" fmla="*/ 13677900 w 13677900"/>
              <a:gd name="connsiteY2" fmla="*/ 0 h 3814513"/>
              <a:gd name="connsiteX3" fmla="*/ 13677900 w 13677900"/>
              <a:gd name="connsiteY3" fmla="*/ 3803877 h 3814513"/>
              <a:gd name="connsiteX4" fmla="*/ 653299 w 13677900"/>
              <a:gd name="connsiteY4" fmla="*/ 3814513 h 3814513"/>
              <a:gd name="connsiteX5" fmla="*/ 0 w 13677900"/>
              <a:gd name="connsiteY5" fmla="*/ 3803877 h 3814513"/>
              <a:gd name="connsiteX6" fmla="*/ 0 w 13677900"/>
              <a:gd name="connsiteY6" fmla="*/ 0 h 3814513"/>
              <a:gd name="connsiteX0" fmla="*/ 0 w 13677900"/>
              <a:gd name="connsiteY0" fmla="*/ 0 h 3814513"/>
              <a:gd name="connsiteX1" fmla="*/ 1673318 w 13677900"/>
              <a:gd name="connsiteY1" fmla="*/ 7751 h 3814513"/>
              <a:gd name="connsiteX2" fmla="*/ 13677900 w 13677900"/>
              <a:gd name="connsiteY2" fmla="*/ 0 h 3814513"/>
              <a:gd name="connsiteX3" fmla="*/ 13677900 w 13677900"/>
              <a:gd name="connsiteY3" fmla="*/ 3803877 h 3814513"/>
              <a:gd name="connsiteX4" fmla="*/ 653299 w 13677900"/>
              <a:gd name="connsiteY4" fmla="*/ 3814513 h 3814513"/>
              <a:gd name="connsiteX5" fmla="*/ 0 w 13677900"/>
              <a:gd name="connsiteY5" fmla="*/ 0 h 3814513"/>
              <a:gd name="connsiteX0" fmla="*/ 0 w 13024601"/>
              <a:gd name="connsiteY0" fmla="*/ 3814513 h 3814513"/>
              <a:gd name="connsiteX1" fmla="*/ 1020019 w 13024601"/>
              <a:gd name="connsiteY1" fmla="*/ 7751 h 3814513"/>
              <a:gd name="connsiteX2" fmla="*/ 13024601 w 13024601"/>
              <a:gd name="connsiteY2" fmla="*/ 0 h 3814513"/>
              <a:gd name="connsiteX3" fmla="*/ 13024601 w 13024601"/>
              <a:gd name="connsiteY3" fmla="*/ 3803877 h 3814513"/>
              <a:gd name="connsiteX4" fmla="*/ 0 w 13024601"/>
              <a:gd name="connsiteY4" fmla="*/ 3814513 h 381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4601" h="3814513">
                <a:moveTo>
                  <a:pt x="0" y="3814513"/>
                </a:moveTo>
                <a:lnTo>
                  <a:pt x="1020019" y="7751"/>
                </a:lnTo>
                <a:lnTo>
                  <a:pt x="13024601" y="0"/>
                </a:lnTo>
                <a:lnTo>
                  <a:pt x="13024601" y="3803877"/>
                </a:lnTo>
                <a:lnTo>
                  <a:pt x="0" y="381451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2" name="矩形 21"/>
          <p:cNvSpPr/>
          <p:nvPr/>
        </p:nvSpPr>
        <p:spPr>
          <a:xfrm rot="1800000">
            <a:off x="5317396" y="3663785"/>
            <a:ext cx="9792748" cy="2862343"/>
          </a:xfrm>
          <a:custGeom>
            <a:avLst/>
            <a:gdLst>
              <a:gd name="connsiteX0" fmla="*/ 0 w 13677900"/>
              <a:gd name="connsiteY0" fmla="*/ 0 h 3803877"/>
              <a:gd name="connsiteX1" fmla="*/ 13677900 w 13677900"/>
              <a:gd name="connsiteY1" fmla="*/ 0 h 3803877"/>
              <a:gd name="connsiteX2" fmla="*/ 13677900 w 13677900"/>
              <a:gd name="connsiteY2" fmla="*/ 3803877 h 3803877"/>
              <a:gd name="connsiteX3" fmla="*/ 0 w 13677900"/>
              <a:gd name="connsiteY3" fmla="*/ 3803877 h 3803877"/>
              <a:gd name="connsiteX4" fmla="*/ 0 w 13677900"/>
              <a:gd name="connsiteY4" fmla="*/ 0 h 3803877"/>
              <a:gd name="connsiteX0" fmla="*/ 0 w 13677900"/>
              <a:gd name="connsiteY0" fmla="*/ 0 h 3803877"/>
              <a:gd name="connsiteX1" fmla="*/ 1653491 w 13677900"/>
              <a:gd name="connsiteY1" fmla="*/ 2439 h 3803877"/>
              <a:gd name="connsiteX2" fmla="*/ 13677900 w 13677900"/>
              <a:gd name="connsiteY2" fmla="*/ 0 h 3803877"/>
              <a:gd name="connsiteX3" fmla="*/ 13677900 w 13677900"/>
              <a:gd name="connsiteY3" fmla="*/ 3803877 h 3803877"/>
              <a:gd name="connsiteX4" fmla="*/ 0 w 13677900"/>
              <a:gd name="connsiteY4" fmla="*/ 3803877 h 3803877"/>
              <a:gd name="connsiteX5" fmla="*/ 0 w 13677900"/>
              <a:gd name="connsiteY5" fmla="*/ 0 h 3803877"/>
              <a:gd name="connsiteX0" fmla="*/ 0 w 13677900"/>
              <a:gd name="connsiteY0" fmla="*/ 0 h 3816457"/>
              <a:gd name="connsiteX1" fmla="*/ 1653491 w 13677900"/>
              <a:gd name="connsiteY1" fmla="*/ 2439 h 3816457"/>
              <a:gd name="connsiteX2" fmla="*/ 13677900 w 13677900"/>
              <a:gd name="connsiteY2" fmla="*/ 0 h 3816457"/>
              <a:gd name="connsiteX3" fmla="*/ 13677900 w 13677900"/>
              <a:gd name="connsiteY3" fmla="*/ 3803877 h 3816457"/>
              <a:gd name="connsiteX4" fmla="*/ 620903 w 13677900"/>
              <a:gd name="connsiteY4" fmla="*/ 3816457 h 3816457"/>
              <a:gd name="connsiteX5" fmla="*/ 0 w 13677900"/>
              <a:gd name="connsiteY5" fmla="*/ 3803877 h 3816457"/>
              <a:gd name="connsiteX6" fmla="*/ 0 w 13677900"/>
              <a:gd name="connsiteY6" fmla="*/ 0 h 3816457"/>
              <a:gd name="connsiteX0" fmla="*/ 0 w 13677900"/>
              <a:gd name="connsiteY0" fmla="*/ 0 h 3816457"/>
              <a:gd name="connsiteX1" fmla="*/ 1653491 w 13677900"/>
              <a:gd name="connsiteY1" fmla="*/ 2439 h 3816457"/>
              <a:gd name="connsiteX2" fmla="*/ 13677900 w 13677900"/>
              <a:gd name="connsiteY2" fmla="*/ 0 h 3816457"/>
              <a:gd name="connsiteX3" fmla="*/ 13677900 w 13677900"/>
              <a:gd name="connsiteY3" fmla="*/ 3803877 h 3816457"/>
              <a:gd name="connsiteX4" fmla="*/ 620903 w 13677900"/>
              <a:gd name="connsiteY4" fmla="*/ 3816457 h 3816457"/>
              <a:gd name="connsiteX5" fmla="*/ 0 w 13677900"/>
              <a:gd name="connsiteY5" fmla="*/ 0 h 3816457"/>
              <a:gd name="connsiteX0" fmla="*/ 0 w 13056997"/>
              <a:gd name="connsiteY0" fmla="*/ 3816457 h 3816457"/>
              <a:gd name="connsiteX1" fmla="*/ 1032588 w 13056997"/>
              <a:gd name="connsiteY1" fmla="*/ 2439 h 3816457"/>
              <a:gd name="connsiteX2" fmla="*/ 13056997 w 13056997"/>
              <a:gd name="connsiteY2" fmla="*/ 0 h 3816457"/>
              <a:gd name="connsiteX3" fmla="*/ 13056997 w 13056997"/>
              <a:gd name="connsiteY3" fmla="*/ 3803877 h 3816457"/>
              <a:gd name="connsiteX4" fmla="*/ 0 w 13056997"/>
              <a:gd name="connsiteY4" fmla="*/ 3816457 h 3816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6997" h="3816457">
                <a:moveTo>
                  <a:pt x="0" y="3816457"/>
                </a:moveTo>
                <a:lnTo>
                  <a:pt x="1032588" y="2439"/>
                </a:lnTo>
                <a:lnTo>
                  <a:pt x="13056997" y="0"/>
                </a:lnTo>
                <a:lnTo>
                  <a:pt x="13056997" y="3803877"/>
                </a:lnTo>
                <a:lnTo>
                  <a:pt x="0" y="3816457"/>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14" name="组合 13"/>
          <p:cNvGrpSpPr/>
          <p:nvPr/>
        </p:nvGrpSpPr>
        <p:grpSpPr>
          <a:xfrm>
            <a:off x="656035" y="228601"/>
            <a:ext cx="887182" cy="637814"/>
            <a:chOff x="874713" y="304800"/>
            <a:chExt cx="1182909" cy="850419"/>
          </a:xfrm>
        </p:grpSpPr>
        <p:sp>
          <p:nvSpPr>
            <p:cNvPr id="15"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任意多边形 15"/>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7"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8" name="文本框 17"/>
          <p:cNvSpPr txBox="1"/>
          <p:nvPr/>
        </p:nvSpPr>
        <p:spPr>
          <a:xfrm>
            <a:off x="1494745" y="335243"/>
            <a:ext cx="3829895" cy="461665"/>
          </a:xfrm>
          <a:prstGeom prst="rect">
            <a:avLst/>
          </a:prstGeom>
          <a:noFill/>
        </p:spPr>
        <p:txBody>
          <a:bodyPr wrap="none" rtlCol="0">
            <a:spAutoFit/>
            <a:scene3d>
              <a:camera prst="orthographicFront"/>
              <a:lightRig rig="threePt" dir="t"/>
            </a:scene3d>
            <a:sp3d contourW="12700"/>
          </a:bodyPr>
          <a:lstStyle/>
          <a:p>
            <a:pPr lvl="0">
              <a:defRPr/>
            </a:pPr>
            <a:r>
              <a:rPr lang="zh-TW" altLang="en-US" sz="2400" dirty="0">
                <a:solidFill>
                  <a:prstClr val="black"/>
                </a:solidFill>
              </a:rPr>
              <a:t>如何使用</a:t>
            </a:r>
            <a:r>
              <a:rPr lang="en-US" altLang="zh-TW" sz="2400" dirty="0" err="1">
                <a:solidFill>
                  <a:prstClr val="black"/>
                </a:solidFill>
              </a:rPr>
              <a:t>Jupyter</a:t>
            </a:r>
            <a:r>
              <a:rPr lang="en-US" altLang="zh-TW" sz="2400" dirty="0">
                <a:solidFill>
                  <a:prstClr val="black"/>
                </a:solidFill>
              </a:rPr>
              <a:t> Notebook</a:t>
            </a:r>
            <a:endParaRPr lang="zh-CN" altLang="en-US" sz="2400" kern="1200" dirty="0">
              <a:solidFill>
                <a:prstClr val="black"/>
              </a:solidFill>
              <a:ea typeface="微软雅黑"/>
              <a:cs typeface="+mn-cs"/>
            </a:endParaRPr>
          </a:p>
        </p:txBody>
      </p:sp>
      <p:grpSp>
        <p:nvGrpSpPr>
          <p:cNvPr id="31" name="组合 30"/>
          <p:cNvGrpSpPr/>
          <p:nvPr/>
        </p:nvGrpSpPr>
        <p:grpSpPr>
          <a:xfrm>
            <a:off x="3051537" y="1826386"/>
            <a:ext cx="2039013" cy="2039012"/>
            <a:chOff x="4068716" y="2435180"/>
            <a:chExt cx="2718684" cy="2718683"/>
          </a:xfrm>
        </p:grpSpPr>
        <p:sp>
          <p:nvSpPr>
            <p:cNvPr id="6" name="Rectangle 6"/>
            <p:cNvSpPr/>
            <p:nvPr/>
          </p:nvSpPr>
          <p:spPr>
            <a:xfrm>
              <a:off x="4068716" y="2435180"/>
              <a:ext cx="2718684" cy="2718683"/>
            </a:xfrm>
            <a:prstGeom prst="rect">
              <a:avLst/>
            </a:prstGeom>
            <a:solidFill>
              <a:schemeClr val="bg1"/>
            </a:solid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sz="1350"/>
            </a:p>
          </p:txBody>
        </p:sp>
        <p:sp>
          <p:nvSpPr>
            <p:cNvPr id="13" name="Freeform 41"/>
            <p:cNvSpPr>
              <a:spLocks/>
            </p:cNvSpPr>
            <p:nvPr/>
          </p:nvSpPr>
          <p:spPr bwMode="auto">
            <a:xfrm>
              <a:off x="5082184" y="2723293"/>
              <a:ext cx="691749" cy="6304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350"/>
            </a:p>
          </p:txBody>
        </p:sp>
        <p:grpSp>
          <p:nvGrpSpPr>
            <p:cNvPr id="25" name="组合 24"/>
            <p:cNvGrpSpPr/>
            <p:nvPr/>
          </p:nvGrpSpPr>
          <p:grpSpPr>
            <a:xfrm>
              <a:off x="4235273" y="3565668"/>
              <a:ext cx="2394127" cy="1120356"/>
              <a:chOff x="874713" y="3325188"/>
              <a:chExt cx="2394127" cy="1120356"/>
            </a:xfrm>
          </p:grpSpPr>
          <p:sp>
            <p:nvSpPr>
              <p:cNvPr id="26" name="矩形 25">
                <a:extLst>
                  <a:ext uri="{FF2B5EF4-FFF2-40B4-BE49-F238E27FC236}">
                    <a16:creationId xmlns:a16="http://schemas.microsoft.com/office/drawing/2014/main" id="{E3EB1709-6D20-4440-8800-976CC5E9712E}"/>
                  </a:ext>
                </a:extLst>
              </p:cNvPr>
              <p:cNvSpPr/>
              <p:nvPr/>
            </p:nvSpPr>
            <p:spPr>
              <a:xfrm>
                <a:off x="874713" y="3677812"/>
                <a:ext cx="2394127" cy="76773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00" dirty="0" err="1">
                    <a:solidFill>
                      <a:schemeClr val="tx1">
                        <a:lumMod val="75000"/>
                        <a:lumOff val="25000"/>
                      </a:schemeClr>
                    </a:solidFill>
                  </a:rPr>
                  <a:t>Jupter</a:t>
                </a:r>
                <a:r>
                  <a:rPr lang="zh-TW" altLang="en-US" sz="900" dirty="0">
                    <a:solidFill>
                      <a:schemeClr val="tx1">
                        <a:lumMod val="75000"/>
                        <a:lumOff val="25000"/>
                      </a:schemeClr>
                    </a:solidFill>
                  </a:rPr>
                  <a:t>的腳本可輸出成</a:t>
                </a:r>
                <a:r>
                  <a:rPr lang="en-US" altLang="zh-TW" sz="900" dirty="0">
                    <a:solidFill>
                      <a:schemeClr val="tx1">
                        <a:lumMod val="75000"/>
                        <a:lumOff val="25000"/>
                      </a:schemeClr>
                    </a:solidFill>
                  </a:rPr>
                  <a:t>html</a:t>
                </a:r>
                <a:r>
                  <a:rPr lang="zh-TW" altLang="en-US" sz="900" dirty="0">
                    <a:solidFill>
                      <a:schemeClr val="tx1">
                        <a:lumMod val="75000"/>
                        <a:lumOff val="25000"/>
                      </a:schemeClr>
                    </a:solidFill>
                  </a:rPr>
                  <a:t>檔提供他人使用</a:t>
                </a:r>
                <a:endParaRPr lang="en-US" altLang="zh-TW" sz="900" dirty="0">
                  <a:solidFill>
                    <a:schemeClr val="tx1">
                      <a:lumMod val="75000"/>
                      <a:lumOff val="25000"/>
                    </a:schemeClr>
                  </a:solidFill>
                </a:endParaRPr>
              </a:p>
              <a:p>
                <a:pPr algn="ctr">
                  <a:lnSpc>
                    <a:spcPct val="120000"/>
                  </a:lnSpc>
                </a:pPr>
                <a:r>
                  <a:rPr lang="en-US" altLang="zh-CN" sz="900" dirty="0">
                    <a:solidFill>
                      <a:schemeClr val="tx1">
                        <a:lumMod val="75000"/>
                        <a:lumOff val="25000"/>
                      </a:schemeClr>
                    </a:solidFill>
                  </a:rPr>
                  <a:t>*</a:t>
                </a:r>
                <a:r>
                  <a:rPr lang="zh-TW" altLang="en-US" sz="900" dirty="0">
                    <a:solidFill>
                      <a:schemeClr val="tx1">
                        <a:lumMod val="75000"/>
                        <a:lumOff val="25000"/>
                      </a:schemeClr>
                    </a:solidFill>
                  </a:rPr>
                  <a:t>作業繳交請輸出</a:t>
                </a:r>
                <a:r>
                  <a:rPr lang="en-US" altLang="zh-TW" sz="900" dirty="0">
                    <a:solidFill>
                      <a:schemeClr val="tx1">
                        <a:lumMod val="75000"/>
                        <a:lumOff val="25000"/>
                      </a:schemeClr>
                    </a:solidFill>
                  </a:rPr>
                  <a:t>html</a:t>
                </a:r>
                <a:r>
                  <a:rPr lang="zh-TW" altLang="en-US" sz="900" dirty="0">
                    <a:solidFill>
                      <a:schemeClr val="tx1">
                        <a:lumMod val="75000"/>
                        <a:lumOff val="25000"/>
                      </a:schemeClr>
                    </a:solidFill>
                  </a:rPr>
                  <a:t>格式</a:t>
                </a:r>
                <a:endParaRPr lang="zh-CN" altLang="en-US" sz="900" dirty="0">
                  <a:solidFill>
                    <a:schemeClr val="tx1">
                      <a:lumMod val="75000"/>
                      <a:lumOff val="25000"/>
                    </a:schemeClr>
                  </a:solidFill>
                </a:endParaRPr>
              </a:p>
            </p:txBody>
          </p:sp>
          <p:sp>
            <p:nvSpPr>
              <p:cNvPr id="27" name="矩形 26">
                <a:extLst>
                  <a:ext uri="{FF2B5EF4-FFF2-40B4-BE49-F238E27FC236}">
                    <a16:creationId xmlns:a16="http://schemas.microsoft.com/office/drawing/2014/main" id="{CBCE2F27-1948-4AAF-B7D2-B7B4F23C2784}"/>
                  </a:ext>
                </a:extLst>
              </p:cNvPr>
              <p:cNvSpPr/>
              <p:nvPr/>
            </p:nvSpPr>
            <p:spPr>
              <a:xfrm>
                <a:off x="950789" y="3325188"/>
                <a:ext cx="2241974" cy="391731"/>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1200" b="1" dirty="0"/>
                  <a:t>可產生</a:t>
                </a:r>
                <a:r>
                  <a:rPr lang="en-US" altLang="zh-TW" sz="1200" b="1" dirty="0"/>
                  <a:t>html</a:t>
                </a:r>
                <a:r>
                  <a:rPr lang="zh-TW" altLang="en-US" sz="1200" b="1" dirty="0"/>
                  <a:t>檔案</a:t>
                </a:r>
                <a:endParaRPr lang="zh-CN" altLang="en-US" sz="1200" b="1" dirty="0"/>
              </a:p>
            </p:txBody>
          </p:sp>
        </p:grpSp>
      </p:grpSp>
      <p:grpSp>
        <p:nvGrpSpPr>
          <p:cNvPr id="32" name="组合 31"/>
          <p:cNvGrpSpPr/>
          <p:nvPr/>
        </p:nvGrpSpPr>
        <p:grpSpPr>
          <a:xfrm>
            <a:off x="5297229" y="1826386"/>
            <a:ext cx="2039013" cy="2039012"/>
            <a:chOff x="7062972" y="2435180"/>
            <a:chExt cx="2718684" cy="2718683"/>
          </a:xfrm>
        </p:grpSpPr>
        <p:sp>
          <p:nvSpPr>
            <p:cNvPr id="7" name="Rectangle 7"/>
            <p:cNvSpPr/>
            <p:nvPr/>
          </p:nvSpPr>
          <p:spPr>
            <a:xfrm>
              <a:off x="7062972" y="2435180"/>
              <a:ext cx="2718684" cy="2718683"/>
            </a:xfrm>
            <a:prstGeom prst="rect">
              <a:avLst/>
            </a:prstGeom>
            <a:solidFill>
              <a:schemeClr val="bg1"/>
            </a:solidFill>
            <a:ln w="889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sz="1350"/>
            </a:p>
          </p:txBody>
        </p:sp>
        <p:sp>
          <p:nvSpPr>
            <p:cNvPr id="12" name="Freeform 36"/>
            <p:cNvSpPr>
              <a:spLocks/>
            </p:cNvSpPr>
            <p:nvPr/>
          </p:nvSpPr>
          <p:spPr bwMode="auto">
            <a:xfrm>
              <a:off x="8050480" y="2699634"/>
              <a:ext cx="743668" cy="67778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tx1">
                <a:lumMod val="40000"/>
                <a:lumOff val="60000"/>
              </a:schemeClr>
            </a:solidFill>
            <a:ln>
              <a:noFill/>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1350"/>
            </a:p>
          </p:txBody>
        </p:sp>
        <p:grpSp>
          <p:nvGrpSpPr>
            <p:cNvPr id="28" name="组合 27"/>
            <p:cNvGrpSpPr/>
            <p:nvPr/>
          </p:nvGrpSpPr>
          <p:grpSpPr>
            <a:xfrm>
              <a:off x="7225250" y="3565668"/>
              <a:ext cx="2394127" cy="898756"/>
              <a:chOff x="874713" y="3325188"/>
              <a:chExt cx="2394127" cy="898756"/>
            </a:xfrm>
          </p:grpSpPr>
          <p:sp>
            <p:nvSpPr>
              <p:cNvPr id="29" name="矩形 28">
                <a:extLst>
                  <a:ext uri="{FF2B5EF4-FFF2-40B4-BE49-F238E27FC236}">
                    <a16:creationId xmlns:a16="http://schemas.microsoft.com/office/drawing/2014/main" id="{E3EB1709-6D20-4440-8800-976CC5E9712E}"/>
                  </a:ext>
                </a:extLst>
              </p:cNvPr>
              <p:cNvSpPr/>
              <p:nvPr/>
            </p:nvSpPr>
            <p:spPr>
              <a:xfrm>
                <a:off x="874713" y="3677812"/>
                <a:ext cx="2394127" cy="54613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00" dirty="0" err="1">
                    <a:solidFill>
                      <a:schemeClr val="tx1">
                        <a:lumMod val="75000"/>
                        <a:lumOff val="25000"/>
                      </a:schemeClr>
                    </a:solidFill>
                  </a:rPr>
                  <a:t>Py</a:t>
                </a:r>
                <a:r>
                  <a:rPr lang="zh-TW" altLang="en-US" sz="900" dirty="0">
                    <a:solidFill>
                      <a:schemeClr val="tx1">
                        <a:lumMod val="75000"/>
                        <a:lumOff val="25000"/>
                      </a:schemeClr>
                    </a:solidFill>
                  </a:rPr>
                  <a:t>檔是</a:t>
                </a:r>
                <a:r>
                  <a:rPr lang="en-US" altLang="zh-TW" sz="900" dirty="0">
                    <a:solidFill>
                      <a:schemeClr val="tx1">
                        <a:lumMod val="75000"/>
                        <a:lumOff val="25000"/>
                      </a:schemeClr>
                    </a:solidFill>
                  </a:rPr>
                  <a:t>python</a:t>
                </a:r>
                <a:r>
                  <a:rPr lang="zh-TW" altLang="en-US" sz="900" dirty="0">
                    <a:solidFill>
                      <a:schemeClr val="tx1">
                        <a:lumMod val="75000"/>
                        <a:lumOff val="25000"/>
                      </a:schemeClr>
                    </a:solidFill>
                  </a:rPr>
                  <a:t>檔案的格式，課程中間會再教大家使用！</a:t>
                </a:r>
                <a:endParaRPr lang="zh-CN" altLang="en-US" sz="900" dirty="0">
                  <a:solidFill>
                    <a:schemeClr val="tx1">
                      <a:lumMod val="75000"/>
                      <a:lumOff val="25000"/>
                    </a:schemeClr>
                  </a:solidFill>
                </a:endParaRPr>
              </a:p>
            </p:txBody>
          </p:sp>
          <p:sp>
            <p:nvSpPr>
              <p:cNvPr id="30" name="矩形 29">
                <a:extLst>
                  <a:ext uri="{FF2B5EF4-FFF2-40B4-BE49-F238E27FC236}">
                    <a16:creationId xmlns:a16="http://schemas.microsoft.com/office/drawing/2014/main" id="{CBCE2F27-1948-4AAF-B7D2-B7B4F23C2784}"/>
                  </a:ext>
                </a:extLst>
              </p:cNvPr>
              <p:cNvSpPr/>
              <p:nvPr/>
            </p:nvSpPr>
            <p:spPr>
              <a:xfrm>
                <a:off x="950789" y="3325188"/>
                <a:ext cx="2241974" cy="391731"/>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1200" b="1" dirty="0"/>
                  <a:t>可產生</a:t>
                </a:r>
                <a:r>
                  <a:rPr lang="en-US" altLang="zh-TW" sz="1200" b="1" dirty="0" err="1"/>
                  <a:t>py</a:t>
                </a:r>
                <a:r>
                  <a:rPr lang="zh-TW" altLang="en-US" sz="1200" b="1" dirty="0"/>
                  <a:t>檔</a:t>
                </a:r>
                <a:endParaRPr lang="zh-CN" altLang="en-US" sz="1200" b="1" dirty="0"/>
              </a:p>
            </p:txBody>
          </p:sp>
        </p:grpSp>
      </p:grpSp>
      <p:pic>
        <p:nvPicPr>
          <p:cNvPr id="4" name="圖片版面配置區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52" b="1052"/>
          <a:stretch>
            <a:fillRect/>
          </a:stretch>
        </p:blipFill>
        <p:spPr/>
      </p:pic>
    </p:spTree>
    <p:extLst>
      <p:ext uri="{BB962C8B-B14F-4D97-AF65-F5344CB8AC3E}">
        <p14:creationId xmlns:p14="http://schemas.microsoft.com/office/powerpoint/2010/main" val="8492724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0-#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2339102" cy="461665"/>
          </a:xfrm>
          <a:prstGeom prst="rect">
            <a:avLst/>
          </a:prstGeom>
          <a:noFill/>
        </p:spPr>
        <p:txBody>
          <a:bodyPr wrap="none" rtlCol="0">
            <a:spAutoFit/>
            <a:scene3d>
              <a:camera prst="orthographicFront"/>
              <a:lightRig rig="threePt" dir="t"/>
            </a:scene3d>
            <a:sp3d contourW="12700"/>
          </a:bodyPr>
          <a:lstStyle/>
          <a:p>
            <a:pPr lvl="0">
              <a:defRPr/>
            </a:pPr>
            <a:r>
              <a:rPr kumimoji="1" lang="zh-CN" altLang="en-US" sz="2400" dirty="0"/>
              <a:t>安裝與管理套件</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3502597" y="3415468"/>
            <a:ext cx="3539729" cy="533068"/>
            <a:chOff x="874712" y="3325188"/>
            <a:chExt cx="4719638" cy="710758"/>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358134"/>
            </a:xfrm>
            <a:prstGeom prst="rect">
              <a:avLst/>
            </a:prstGeom>
          </p:spPr>
          <p:txBody>
            <a:bodyPr wrap="square">
              <a:spAutoFit/>
              <a:scene3d>
                <a:camera prst="orthographicFront"/>
                <a:lightRig rig="threePt" dir="t"/>
              </a:scene3d>
              <a:sp3d contourW="12700"/>
            </a:bodyPr>
            <a:lstStyle/>
            <a:p>
              <a:pPr algn="r">
                <a:lnSpc>
                  <a:spcPct val="120000"/>
                </a:lnSpc>
              </a:pPr>
              <a:r>
                <a:rPr lang="en-US" altLang="zh-TW" sz="1050" dirty="0">
                  <a:solidFill>
                    <a:schemeClr val="tx1">
                      <a:lumMod val="75000"/>
                      <a:lumOff val="25000"/>
                    </a:schemeClr>
                  </a:solidFill>
                </a:rPr>
                <a:t>!pip install </a:t>
              </a:r>
              <a:r>
                <a:rPr lang="zh-CN" altLang="en-US" sz="1050" dirty="0">
                  <a:solidFill>
                    <a:schemeClr val="tx1">
                      <a:lumMod val="75000"/>
                      <a:lumOff val="25000"/>
                    </a:schemeClr>
                  </a:solidFill>
                </a:rPr>
                <a:t>套件名稱</a:t>
              </a:r>
            </a:p>
          </p:txBody>
        </p:sp>
        <p:sp>
          <p:nvSpPr>
            <p:cNvPr id="29" name="矩形 28">
              <a:extLst>
                <a:ext uri="{FF2B5EF4-FFF2-40B4-BE49-F238E27FC236}">
                  <a16:creationId xmlns:a16="http://schemas.microsoft.com/office/drawing/2014/main" id="{CBCE2F27-1948-4AAF-B7D2-B7B4F23C2784}"/>
                </a:ext>
              </a:extLst>
            </p:cNvPr>
            <p:cNvSpPr/>
            <p:nvPr/>
          </p:nvSpPr>
          <p:spPr>
            <a:xfrm>
              <a:off x="2963193" y="3325188"/>
              <a:ext cx="2631157" cy="358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50" b="1" dirty="0"/>
                <a:t>在</a:t>
              </a:r>
              <a:r>
                <a:rPr lang="en-US" altLang="zh-TW" sz="1050" b="1" dirty="0" err="1"/>
                <a:t>Jupyter</a:t>
              </a:r>
              <a:r>
                <a:rPr lang="zh-TW" altLang="en-US" sz="1050" b="1" dirty="0"/>
                <a:t> </a:t>
              </a:r>
              <a:r>
                <a:rPr lang="en-US" altLang="zh-TW" sz="1050" b="1" dirty="0"/>
                <a:t>Notebook</a:t>
              </a:r>
              <a:r>
                <a:rPr lang="zh-CN" altLang="en-US" sz="1050" b="1" dirty="0"/>
                <a:t>裡面</a:t>
              </a:r>
            </a:p>
          </p:txBody>
        </p:sp>
      </p:grpSp>
      <p:pic>
        <p:nvPicPr>
          <p:cNvPr id="3" name="圖片 2">
            <a:extLst>
              <a:ext uri="{FF2B5EF4-FFF2-40B4-BE49-F238E27FC236}">
                <a16:creationId xmlns:a16="http://schemas.microsoft.com/office/drawing/2014/main" id="{9A3FC50E-DEDA-4341-A44E-8C51EC53E3A7}"/>
              </a:ext>
            </a:extLst>
          </p:cNvPr>
          <p:cNvPicPr>
            <a:picLocks noChangeAspect="1"/>
          </p:cNvPicPr>
          <p:nvPr/>
        </p:nvPicPr>
        <p:blipFill>
          <a:blip r:embed="rId3"/>
          <a:stretch>
            <a:fillRect/>
          </a:stretch>
        </p:blipFill>
        <p:spPr>
          <a:xfrm>
            <a:off x="2009775" y="1537328"/>
            <a:ext cx="5478549" cy="1132756"/>
          </a:xfrm>
          <a:prstGeom prst="rect">
            <a:avLst/>
          </a:prstGeom>
        </p:spPr>
      </p:pic>
    </p:spTree>
    <p:extLst>
      <p:ext uri="{BB962C8B-B14F-4D97-AF65-F5344CB8AC3E}">
        <p14:creationId xmlns:p14="http://schemas.microsoft.com/office/powerpoint/2010/main" val="14274139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4000"/>
                            </p:stCondLst>
                            <p:childTnLst>
                              <p:par>
                                <p:cTn id="38" presetID="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513006" y="1065142"/>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2339102" cy="461665"/>
          </a:xfrm>
          <a:prstGeom prst="rect">
            <a:avLst/>
          </a:prstGeom>
          <a:noFill/>
        </p:spPr>
        <p:txBody>
          <a:bodyPr wrap="none" rtlCol="0">
            <a:spAutoFit/>
            <a:scene3d>
              <a:camera prst="orthographicFront"/>
              <a:lightRig rig="threePt" dir="t"/>
            </a:scene3d>
            <a:sp3d contourW="12700"/>
          </a:bodyPr>
          <a:lstStyle/>
          <a:p>
            <a:pPr lvl="0">
              <a:defRPr/>
            </a:pPr>
            <a:r>
              <a:rPr kumimoji="1" lang="zh-CN" altLang="en-US" sz="2400" dirty="0"/>
              <a:t>安裝與管理套件</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3502597" y="3415468"/>
            <a:ext cx="3539729" cy="533068"/>
            <a:chOff x="874712" y="3325188"/>
            <a:chExt cx="4719638" cy="710758"/>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358134"/>
            </a:xfrm>
            <a:prstGeom prst="rect">
              <a:avLst/>
            </a:prstGeom>
          </p:spPr>
          <p:txBody>
            <a:bodyPr wrap="square">
              <a:spAutoFit/>
              <a:scene3d>
                <a:camera prst="orthographicFront"/>
                <a:lightRig rig="threePt" dir="t"/>
              </a:scene3d>
              <a:sp3d contourW="12700"/>
            </a:bodyPr>
            <a:lstStyle/>
            <a:p>
              <a:pPr algn="r">
                <a:lnSpc>
                  <a:spcPct val="120000"/>
                </a:lnSpc>
              </a:pPr>
              <a:r>
                <a:rPr lang="en-US" altLang="zh-TW" sz="1050" dirty="0">
                  <a:solidFill>
                    <a:schemeClr val="tx1">
                      <a:lumMod val="75000"/>
                      <a:lumOff val="25000"/>
                    </a:schemeClr>
                  </a:solidFill>
                </a:rPr>
                <a:t>pip install </a:t>
              </a:r>
              <a:r>
                <a:rPr lang="zh-CN" altLang="en-US" sz="1050" dirty="0">
                  <a:solidFill>
                    <a:schemeClr val="tx1">
                      <a:lumMod val="75000"/>
                      <a:lumOff val="25000"/>
                    </a:schemeClr>
                  </a:solidFill>
                </a:rPr>
                <a:t>套件名稱</a:t>
              </a:r>
            </a:p>
          </p:txBody>
        </p:sp>
        <p:sp>
          <p:nvSpPr>
            <p:cNvPr id="29" name="矩形 28">
              <a:extLst>
                <a:ext uri="{FF2B5EF4-FFF2-40B4-BE49-F238E27FC236}">
                  <a16:creationId xmlns:a16="http://schemas.microsoft.com/office/drawing/2014/main" id="{CBCE2F27-1948-4AAF-B7D2-B7B4F23C2784}"/>
                </a:ext>
              </a:extLst>
            </p:cNvPr>
            <p:cNvSpPr/>
            <p:nvPr/>
          </p:nvSpPr>
          <p:spPr>
            <a:xfrm>
              <a:off x="2963193" y="3325188"/>
              <a:ext cx="2631157" cy="358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50" b="1" dirty="0"/>
                <a:t>在</a:t>
              </a:r>
              <a:r>
                <a:rPr lang="en-US" altLang="zh-CN" sz="1050" b="1" dirty="0" err="1"/>
                <a:t>cmd</a:t>
              </a:r>
              <a:r>
                <a:rPr lang="zh-CN" altLang="en-US" sz="1050" b="1" dirty="0"/>
                <a:t>或</a:t>
              </a:r>
              <a:r>
                <a:rPr lang="en-US" altLang="zh-CN" sz="1050" b="1" dirty="0"/>
                <a:t>Anaconda Prompt</a:t>
              </a:r>
              <a:endParaRPr lang="zh-CN" altLang="en-US" sz="1050" b="1" dirty="0"/>
            </a:p>
          </p:txBody>
        </p:sp>
      </p:grpSp>
      <p:pic>
        <p:nvPicPr>
          <p:cNvPr id="5" name="圖片 4">
            <a:extLst>
              <a:ext uri="{FF2B5EF4-FFF2-40B4-BE49-F238E27FC236}">
                <a16:creationId xmlns:a16="http://schemas.microsoft.com/office/drawing/2014/main" id="{234A3EC6-3021-6F4A-9373-5C2BD5119F68}"/>
              </a:ext>
            </a:extLst>
          </p:cNvPr>
          <p:cNvPicPr>
            <a:picLocks noChangeAspect="1"/>
          </p:cNvPicPr>
          <p:nvPr/>
        </p:nvPicPr>
        <p:blipFill>
          <a:blip r:embed="rId3"/>
          <a:stretch>
            <a:fillRect/>
          </a:stretch>
        </p:blipFill>
        <p:spPr>
          <a:xfrm>
            <a:off x="2330601" y="1382214"/>
            <a:ext cx="4803624" cy="1550376"/>
          </a:xfrm>
          <a:prstGeom prst="rect">
            <a:avLst/>
          </a:prstGeom>
        </p:spPr>
      </p:pic>
      <p:sp>
        <p:nvSpPr>
          <p:cNvPr id="6" name="圓角矩形 5">
            <a:extLst>
              <a:ext uri="{FF2B5EF4-FFF2-40B4-BE49-F238E27FC236}">
                <a16:creationId xmlns:a16="http://schemas.microsoft.com/office/drawing/2014/main" id="{D71250B6-00C1-7C4C-B51F-8DE796EEBD83}"/>
              </a:ext>
            </a:extLst>
          </p:cNvPr>
          <p:cNvSpPr/>
          <p:nvPr/>
        </p:nvSpPr>
        <p:spPr>
          <a:xfrm>
            <a:off x="5384750" y="1278616"/>
            <a:ext cx="1341783" cy="3379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圓角矩形 6">
            <a:extLst>
              <a:ext uri="{FF2B5EF4-FFF2-40B4-BE49-F238E27FC236}">
                <a16:creationId xmlns:a16="http://schemas.microsoft.com/office/drawing/2014/main" id="{5E55E11D-B68A-2241-8650-1E6C8FEA905C}"/>
              </a:ext>
            </a:extLst>
          </p:cNvPr>
          <p:cNvSpPr/>
          <p:nvPr/>
        </p:nvSpPr>
        <p:spPr>
          <a:xfrm>
            <a:off x="2200196" y="2657702"/>
            <a:ext cx="2532217" cy="3784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70868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4000"/>
                            </p:stCondLst>
                            <p:childTnLst>
                              <p:par>
                                <p:cTn id="38" presetID="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2153780" y="1368736"/>
            <a:ext cx="7764693" cy="4093466"/>
          </a:xfrm>
          <a:custGeom>
            <a:avLst/>
            <a:gdLst>
              <a:gd name="connsiteX0" fmla="*/ 0 w 13677900"/>
              <a:gd name="connsiteY0" fmla="*/ 0 h 5425918"/>
              <a:gd name="connsiteX1" fmla="*/ 13677900 w 13677900"/>
              <a:gd name="connsiteY1" fmla="*/ 0 h 5425918"/>
              <a:gd name="connsiteX2" fmla="*/ 13677900 w 13677900"/>
              <a:gd name="connsiteY2" fmla="*/ 5425918 h 5425918"/>
              <a:gd name="connsiteX3" fmla="*/ 0 w 13677900"/>
              <a:gd name="connsiteY3" fmla="*/ 5425918 h 5425918"/>
              <a:gd name="connsiteX4" fmla="*/ 0 w 13677900"/>
              <a:gd name="connsiteY4" fmla="*/ 0 h 5425918"/>
              <a:gd name="connsiteX0" fmla="*/ 0 w 13677900"/>
              <a:gd name="connsiteY0" fmla="*/ 6547 h 5432465"/>
              <a:gd name="connsiteX1" fmla="*/ 8562031 w 13677900"/>
              <a:gd name="connsiteY1" fmla="*/ 0 h 5432465"/>
              <a:gd name="connsiteX2" fmla="*/ 13677900 w 13677900"/>
              <a:gd name="connsiteY2" fmla="*/ 6547 h 5432465"/>
              <a:gd name="connsiteX3" fmla="*/ 13677900 w 13677900"/>
              <a:gd name="connsiteY3" fmla="*/ 5432465 h 5432465"/>
              <a:gd name="connsiteX4" fmla="*/ 0 w 13677900"/>
              <a:gd name="connsiteY4" fmla="*/ 5432465 h 5432465"/>
              <a:gd name="connsiteX5" fmla="*/ 0 w 13677900"/>
              <a:gd name="connsiteY5" fmla="*/ 6547 h 543246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5432465 h 5457955"/>
              <a:gd name="connsiteX6" fmla="*/ 0 w 13677900"/>
              <a:gd name="connsiteY6" fmla="*/ 6547 h 5457955"/>
              <a:gd name="connsiteX0" fmla="*/ 0 w 13677900"/>
              <a:gd name="connsiteY0" fmla="*/ 6547 h 5457955"/>
              <a:gd name="connsiteX1" fmla="*/ 8562031 w 13677900"/>
              <a:gd name="connsiteY1" fmla="*/ 0 h 5457955"/>
              <a:gd name="connsiteX2" fmla="*/ 13677900 w 13677900"/>
              <a:gd name="connsiteY2" fmla="*/ 6547 h 5457955"/>
              <a:gd name="connsiteX3" fmla="*/ 13677900 w 13677900"/>
              <a:gd name="connsiteY3" fmla="*/ 5432465 h 5457955"/>
              <a:gd name="connsiteX4" fmla="*/ 3324976 w 13677900"/>
              <a:gd name="connsiteY4" fmla="*/ 5457955 h 5457955"/>
              <a:gd name="connsiteX5" fmla="*/ 0 w 13677900"/>
              <a:gd name="connsiteY5" fmla="*/ 6547 h 5457955"/>
              <a:gd name="connsiteX0" fmla="*/ 0 w 10352924"/>
              <a:gd name="connsiteY0" fmla="*/ 5457955 h 5457955"/>
              <a:gd name="connsiteX1" fmla="*/ 5237055 w 10352924"/>
              <a:gd name="connsiteY1" fmla="*/ 0 h 5457955"/>
              <a:gd name="connsiteX2" fmla="*/ 10352924 w 10352924"/>
              <a:gd name="connsiteY2" fmla="*/ 6547 h 5457955"/>
              <a:gd name="connsiteX3" fmla="*/ 10352924 w 10352924"/>
              <a:gd name="connsiteY3" fmla="*/ 5432465 h 5457955"/>
              <a:gd name="connsiteX4" fmla="*/ 0 w 10352924"/>
              <a:gd name="connsiteY4" fmla="*/ 5457955 h 5457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924" h="5457955">
                <a:moveTo>
                  <a:pt x="0" y="5457955"/>
                </a:moveTo>
                <a:lnTo>
                  <a:pt x="5237055" y="0"/>
                </a:lnTo>
                <a:lnTo>
                  <a:pt x="10352924" y="6547"/>
                </a:lnTo>
                <a:lnTo>
                  <a:pt x="10352924" y="5432465"/>
                </a:lnTo>
                <a:lnTo>
                  <a:pt x="0" y="545795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4" name="任意多边形 3"/>
          <p:cNvSpPr/>
          <p:nvPr/>
        </p:nvSpPr>
        <p:spPr>
          <a:xfrm rot="8722178">
            <a:off x="1980422" y="-13599"/>
            <a:ext cx="5536442" cy="4338608"/>
          </a:xfrm>
          <a:custGeom>
            <a:avLst/>
            <a:gdLst>
              <a:gd name="connsiteX0" fmla="*/ 6289217 w 8472633"/>
              <a:gd name="connsiteY0" fmla="*/ 6466183 h 6712950"/>
              <a:gd name="connsiteX1" fmla="*/ 601148 w 8472633"/>
              <a:gd name="connsiteY1" fmla="*/ 2537796 h 6712950"/>
              <a:gd name="connsiteX2" fmla="*/ 246768 w 8472633"/>
              <a:gd name="connsiteY2" fmla="*/ 601148 h 6712950"/>
              <a:gd name="connsiteX3" fmla="*/ 2183416 w 8472633"/>
              <a:gd name="connsiteY3" fmla="*/ 246767 h 6712950"/>
              <a:gd name="connsiteX4" fmla="*/ 2790732 w 8472633"/>
              <a:gd name="connsiteY4" fmla="*/ 666202 h 6712950"/>
              <a:gd name="connsiteX5" fmla="*/ 2902792 w 8472633"/>
              <a:gd name="connsiteY5" fmla="*/ 330022 h 6712950"/>
              <a:gd name="connsiteX6" fmla="*/ 3081877 w 8472633"/>
              <a:gd name="connsiteY6" fmla="*/ 867277 h 6712950"/>
              <a:gd name="connsiteX7" fmla="*/ 7871485 w 8472633"/>
              <a:gd name="connsiteY7" fmla="*/ 4175154 h 6712950"/>
              <a:gd name="connsiteX8" fmla="*/ 8225865 w 8472633"/>
              <a:gd name="connsiteY8" fmla="*/ 6111802 h 6712950"/>
              <a:gd name="connsiteX9" fmla="*/ 6289217 w 8472633"/>
              <a:gd name="connsiteY9" fmla="*/ 6466183 h 671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633" h="6712950">
                <a:moveTo>
                  <a:pt x="6289217" y="6466183"/>
                </a:moveTo>
                <a:lnTo>
                  <a:pt x="601148" y="2537796"/>
                </a:lnTo>
                <a:cubicBezTo>
                  <a:pt x="-31502" y="2100865"/>
                  <a:pt x="-190163" y="1233798"/>
                  <a:pt x="246768" y="601148"/>
                </a:cubicBezTo>
                <a:cubicBezTo>
                  <a:pt x="683699" y="-31502"/>
                  <a:pt x="1550766" y="-190164"/>
                  <a:pt x="2183416" y="246767"/>
                </a:cubicBezTo>
                <a:lnTo>
                  <a:pt x="2790732" y="666202"/>
                </a:lnTo>
                <a:lnTo>
                  <a:pt x="2902792" y="330022"/>
                </a:lnTo>
                <a:lnTo>
                  <a:pt x="3081877" y="867277"/>
                </a:lnTo>
                <a:lnTo>
                  <a:pt x="7871485" y="4175154"/>
                </a:lnTo>
                <a:cubicBezTo>
                  <a:pt x="8504135" y="4612085"/>
                  <a:pt x="8662796" y="5479152"/>
                  <a:pt x="8225865" y="6111802"/>
                </a:cubicBezTo>
                <a:cubicBezTo>
                  <a:pt x="7788934" y="6744452"/>
                  <a:pt x="6921867" y="6903114"/>
                  <a:pt x="6289217" y="6466183"/>
                </a:cubicBezTo>
                <a:close/>
              </a:path>
            </a:pathLst>
          </a:cu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169069" indent="-169069" algn="ctr" fontAlgn="base">
              <a:spcBef>
                <a:spcPct val="0"/>
              </a:spcBef>
              <a:spcAft>
                <a:spcPct val="0"/>
              </a:spcAft>
            </a:pPr>
            <a:endParaRPr lang="en-US" sz="1500" b="1" dirty="0">
              <a:solidFill>
                <a:prstClr val="black"/>
              </a:solidFill>
            </a:endParaRPr>
          </a:p>
        </p:txBody>
      </p:sp>
      <p:sp>
        <p:nvSpPr>
          <p:cNvPr id="19" name="文本框 18"/>
          <p:cNvSpPr txBox="1">
            <a:spLocks/>
          </p:cNvSpPr>
          <p:nvPr/>
        </p:nvSpPr>
        <p:spPr>
          <a:xfrm>
            <a:off x="2350840" y="1718221"/>
            <a:ext cx="309571" cy="286308"/>
          </a:xfrm>
          <a:custGeom>
            <a:avLst/>
            <a:gdLst/>
            <a:ahLst/>
            <a:cxnLst/>
            <a:rect l="l" t="t" r="r" b="b"/>
            <a:pathLst>
              <a:path w="412761" h="381744">
                <a:moveTo>
                  <a:pt x="377768" y="0"/>
                </a:moveTo>
                <a:lnTo>
                  <a:pt x="412761" y="55671"/>
                </a:lnTo>
                <a:cubicBezTo>
                  <a:pt x="383600" y="67866"/>
                  <a:pt x="362127" y="86025"/>
                  <a:pt x="348342" y="110149"/>
                </a:cubicBezTo>
                <a:cubicBezTo>
                  <a:pt x="334556" y="134273"/>
                  <a:pt x="326868" y="169399"/>
                  <a:pt x="325278" y="215526"/>
                </a:cubicBezTo>
                <a:lnTo>
                  <a:pt x="400036" y="215526"/>
                </a:lnTo>
                <a:lnTo>
                  <a:pt x="400036" y="381744"/>
                </a:lnTo>
                <a:lnTo>
                  <a:pt x="246543" y="381744"/>
                </a:lnTo>
                <a:lnTo>
                  <a:pt x="246543" y="250520"/>
                </a:lnTo>
                <a:cubicBezTo>
                  <a:pt x="246543" y="179473"/>
                  <a:pt x="255026" y="128043"/>
                  <a:pt x="271993" y="96231"/>
                </a:cubicBezTo>
                <a:cubicBezTo>
                  <a:pt x="294261" y="53815"/>
                  <a:pt x="329519" y="21738"/>
                  <a:pt x="377768" y="0"/>
                </a:cubicBezTo>
                <a:close/>
                <a:moveTo>
                  <a:pt x="131225" y="0"/>
                </a:moveTo>
                <a:lnTo>
                  <a:pt x="166218" y="55671"/>
                </a:lnTo>
                <a:cubicBezTo>
                  <a:pt x="137057" y="67866"/>
                  <a:pt x="115584" y="86025"/>
                  <a:pt x="101799" y="110149"/>
                </a:cubicBezTo>
                <a:cubicBezTo>
                  <a:pt x="88013" y="134273"/>
                  <a:pt x="80325" y="169399"/>
                  <a:pt x="78735" y="215526"/>
                </a:cubicBezTo>
                <a:lnTo>
                  <a:pt x="153493" y="215526"/>
                </a:lnTo>
                <a:lnTo>
                  <a:pt x="153493" y="381744"/>
                </a:lnTo>
                <a:lnTo>
                  <a:pt x="0" y="381744"/>
                </a:lnTo>
                <a:lnTo>
                  <a:pt x="0" y="250520"/>
                </a:lnTo>
                <a:cubicBezTo>
                  <a:pt x="0" y="179473"/>
                  <a:pt x="8483" y="128043"/>
                  <a:pt x="25450" y="96231"/>
                </a:cubicBezTo>
                <a:cubicBezTo>
                  <a:pt x="47718" y="53815"/>
                  <a:pt x="82976" y="21738"/>
                  <a:pt x="131225" y="0"/>
                </a:cubicBezTo>
                <a:close/>
              </a:path>
            </a:pathLst>
          </a:custGeom>
          <a:solidFill>
            <a:schemeClr val="bg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lvl1pPr algn="l" defTabSz="457200" rtl="0" eaLnBrk="1" latinLnBrk="0" hangingPunct="1">
              <a:spcBef>
                <a:spcPct val="0"/>
              </a:spcBef>
              <a:buNone/>
              <a:defRPr sz="2400" kern="1200">
                <a:solidFill>
                  <a:srgbClr val="4FAF3C"/>
                </a:solidFill>
              </a:defRPr>
            </a:lvl1pPr>
          </a:lstStyle>
          <a:p>
            <a:pPr algn="ctr"/>
            <a:endParaRPr lang="en-US" sz="9600" dirty="0">
              <a:solidFill>
                <a:schemeClr val="bg1"/>
              </a:solidFill>
            </a:endParaRPr>
          </a:p>
        </p:txBody>
      </p:sp>
      <p:grpSp>
        <p:nvGrpSpPr>
          <p:cNvPr id="12" name="组合 11"/>
          <p:cNvGrpSpPr/>
          <p:nvPr/>
        </p:nvGrpSpPr>
        <p:grpSpPr>
          <a:xfrm>
            <a:off x="656035" y="228601"/>
            <a:ext cx="887182" cy="637814"/>
            <a:chOff x="874713" y="304800"/>
            <a:chExt cx="1182909" cy="850419"/>
          </a:xfrm>
        </p:grpSpPr>
        <p:sp>
          <p:nvSpPr>
            <p:cNvPr id="13"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任意多边形 13"/>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5"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6" name="文本框 15"/>
          <p:cNvSpPr txBox="1"/>
          <p:nvPr/>
        </p:nvSpPr>
        <p:spPr>
          <a:xfrm>
            <a:off x="1494745" y="335243"/>
            <a:ext cx="2339102" cy="461665"/>
          </a:xfrm>
          <a:prstGeom prst="rect">
            <a:avLst/>
          </a:prstGeom>
          <a:noFill/>
        </p:spPr>
        <p:txBody>
          <a:bodyPr wrap="none" rtlCol="0">
            <a:spAutoFit/>
            <a:scene3d>
              <a:camera prst="orthographicFront"/>
              <a:lightRig rig="threePt" dir="t"/>
            </a:scene3d>
            <a:sp3d contourW="12700"/>
          </a:bodyPr>
          <a:lstStyle/>
          <a:p>
            <a:pPr lvl="0">
              <a:defRPr/>
            </a:pPr>
            <a:r>
              <a:rPr kumimoji="1" lang="zh-CN" altLang="en-US" sz="2400" dirty="0"/>
              <a:t>安裝與管理套件</a:t>
            </a:r>
            <a:endParaRPr lang="zh-CN" altLang="en-US" sz="2400" kern="1200" dirty="0">
              <a:solidFill>
                <a:prstClr val="black"/>
              </a:solidFill>
              <a:ea typeface="微软雅黑"/>
              <a:cs typeface="+mn-cs"/>
            </a:endParaRPr>
          </a:p>
        </p:txBody>
      </p:sp>
      <p:sp>
        <p:nvSpPr>
          <p:cNvPr id="17" name="文本框 16"/>
          <p:cNvSpPr txBox="1"/>
          <p:nvPr/>
        </p:nvSpPr>
        <p:spPr>
          <a:xfrm>
            <a:off x="4308577" y="397332"/>
            <a:ext cx="4179389" cy="220060"/>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endParaRPr lang="en-US" altLang="zh-CN" sz="788" kern="1200" dirty="0">
              <a:solidFill>
                <a:schemeClr val="bg1">
                  <a:lumMod val="65000"/>
                </a:schemeClr>
              </a:solidFill>
              <a:latin typeface="微软雅黑"/>
              <a:ea typeface="微软雅黑"/>
              <a:cs typeface="+mn-cs"/>
            </a:endParaRPr>
          </a:p>
        </p:txBody>
      </p:sp>
      <p:sp>
        <p:nvSpPr>
          <p:cNvPr id="21" name="矩形 20"/>
          <p:cNvSpPr/>
          <p:nvPr/>
        </p:nvSpPr>
        <p:spPr>
          <a:xfrm rot="1800000">
            <a:off x="6778816" y="4454397"/>
            <a:ext cx="5008925" cy="1217392"/>
          </a:xfrm>
          <a:custGeom>
            <a:avLst/>
            <a:gdLst>
              <a:gd name="connsiteX0" fmla="*/ 0 w 13677900"/>
              <a:gd name="connsiteY0" fmla="*/ 0 h 1623189"/>
              <a:gd name="connsiteX1" fmla="*/ 13677900 w 13677900"/>
              <a:gd name="connsiteY1" fmla="*/ 0 h 1623189"/>
              <a:gd name="connsiteX2" fmla="*/ 13677900 w 13677900"/>
              <a:gd name="connsiteY2" fmla="*/ 1623189 h 1623189"/>
              <a:gd name="connsiteX3" fmla="*/ 0 w 13677900"/>
              <a:gd name="connsiteY3" fmla="*/ 1623189 h 1623189"/>
              <a:gd name="connsiteX4" fmla="*/ 0 w 13677900"/>
              <a:gd name="connsiteY4"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0 w 13677900"/>
              <a:gd name="connsiteY4" fmla="*/ 1623189 h 1623189"/>
              <a:gd name="connsiteX5" fmla="*/ 0 w 13677900"/>
              <a:gd name="connsiteY5" fmla="*/ 0 h 1623189"/>
              <a:gd name="connsiteX0" fmla="*/ 0 w 13677900"/>
              <a:gd name="connsiteY0" fmla="*/ 0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6" fmla="*/ 0 w 13677900"/>
              <a:gd name="connsiteY6" fmla="*/ 0 h 1623189"/>
              <a:gd name="connsiteX0" fmla="*/ 0 w 13677900"/>
              <a:gd name="connsiteY0" fmla="*/ 1623189 h 1623189"/>
              <a:gd name="connsiteX1" fmla="*/ 7094968 w 13677900"/>
              <a:gd name="connsiteY1" fmla="*/ 3487 h 1623189"/>
              <a:gd name="connsiteX2" fmla="*/ 13677900 w 13677900"/>
              <a:gd name="connsiteY2" fmla="*/ 0 h 1623189"/>
              <a:gd name="connsiteX3" fmla="*/ 13677900 w 13677900"/>
              <a:gd name="connsiteY3" fmla="*/ 1623189 h 1623189"/>
              <a:gd name="connsiteX4" fmla="*/ 6999334 w 13677900"/>
              <a:gd name="connsiteY4" fmla="*/ 1609493 h 1623189"/>
              <a:gd name="connsiteX5" fmla="*/ 0 w 13677900"/>
              <a:gd name="connsiteY5" fmla="*/ 1623189 h 1623189"/>
              <a:gd name="connsiteX0" fmla="*/ 0 w 6678566"/>
              <a:gd name="connsiteY0" fmla="*/ 1609493 h 1623189"/>
              <a:gd name="connsiteX1" fmla="*/ 95634 w 6678566"/>
              <a:gd name="connsiteY1" fmla="*/ 3487 h 1623189"/>
              <a:gd name="connsiteX2" fmla="*/ 6678566 w 6678566"/>
              <a:gd name="connsiteY2" fmla="*/ 0 h 1623189"/>
              <a:gd name="connsiteX3" fmla="*/ 6678566 w 6678566"/>
              <a:gd name="connsiteY3" fmla="*/ 1623189 h 1623189"/>
              <a:gd name="connsiteX4" fmla="*/ 0 w 6678566"/>
              <a:gd name="connsiteY4" fmla="*/ 1609493 h 162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8566" h="1623189">
                <a:moveTo>
                  <a:pt x="0" y="1609493"/>
                </a:moveTo>
                <a:lnTo>
                  <a:pt x="95634" y="3487"/>
                </a:lnTo>
                <a:lnTo>
                  <a:pt x="6678566" y="0"/>
                </a:lnTo>
                <a:lnTo>
                  <a:pt x="6678566" y="1623189"/>
                </a:lnTo>
                <a:lnTo>
                  <a:pt x="0" y="1609493"/>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27" name="组合 26"/>
          <p:cNvGrpSpPr/>
          <p:nvPr/>
        </p:nvGrpSpPr>
        <p:grpSpPr>
          <a:xfrm>
            <a:off x="4417325" y="3364651"/>
            <a:ext cx="3539729" cy="533068"/>
            <a:chOff x="874712" y="3325188"/>
            <a:chExt cx="4719638" cy="710758"/>
          </a:xfrm>
        </p:grpSpPr>
        <p:sp>
          <p:nvSpPr>
            <p:cNvPr id="28" name="矩形 27">
              <a:extLst>
                <a:ext uri="{FF2B5EF4-FFF2-40B4-BE49-F238E27FC236}">
                  <a16:creationId xmlns:a16="http://schemas.microsoft.com/office/drawing/2014/main" id="{E3EB1709-6D20-4440-8800-976CC5E9712E}"/>
                </a:ext>
              </a:extLst>
            </p:cNvPr>
            <p:cNvSpPr/>
            <p:nvPr/>
          </p:nvSpPr>
          <p:spPr>
            <a:xfrm>
              <a:off x="874712" y="3677812"/>
              <a:ext cx="4719637" cy="358134"/>
            </a:xfrm>
            <a:prstGeom prst="rect">
              <a:avLst/>
            </a:prstGeom>
          </p:spPr>
          <p:txBody>
            <a:bodyPr wrap="square">
              <a:spAutoFit/>
              <a:scene3d>
                <a:camera prst="orthographicFront"/>
                <a:lightRig rig="threePt" dir="t"/>
              </a:scene3d>
              <a:sp3d contourW="12700"/>
            </a:bodyPr>
            <a:lstStyle/>
            <a:p>
              <a:pPr algn="r">
                <a:lnSpc>
                  <a:spcPct val="120000"/>
                </a:lnSpc>
              </a:pPr>
              <a:r>
                <a:rPr lang="en-US" altLang="zh-TW" sz="1050" dirty="0" err="1">
                  <a:solidFill>
                    <a:schemeClr val="tx1">
                      <a:lumMod val="75000"/>
                      <a:lumOff val="25000"/>
                    </a:schemeClr>
                  </a:solidFill>
                </a:rPr>
                <a:t>conda</a:t>
              </a:r>
              <a:r>
                <a:rPr lang="en-US" altLang="zh-TW" sz="1050" dirty="0">
                  <a:solidFill>
                    <a:schemeClr val="tx1">
                      <a:lumMod val="75000"/>
                      <a:lumOff val="25000"/>
                    </a:schemeClr>
                  </a:solidFill>
                </a:rPr>
                <a:t> install </a:t>
              </a:r>
              <a:r>
                <a:rPr lang="zh-CN" altLang="en-US" sz="1050" dirty="0">
                  <a:solidFill>
                    <a:schemeClr val="tx1">
                      <a:lumMod val="75000"/>
                      <a:lumOff val="25000"/>
                    </a:schemeClr>
                  </a:solidFill>
                </a:rPr>
                <a:t>套件名稱</a:t>
              </a:r>
            </a:p>
          </p:txBody>
        </p:sp>
        <p:sp>
          <p:nvSpPr>
            <p:cNvPr id="29" name="矩形 28">
              <a:extLst>
                <a:ext uri="{FF2B5EF4-FFF2-40B4-BE49-F238E27FC236}">
                  <a16:creationId xmlns:a16="http://schemas.microsoft.com/office/drawing/2014/main" id="{CBCE2F27-1948-4AAF-B7D2-B7B4F23C2784}"/>
                </a:ext>
              </a:extLst>
            </p:cNvPr>
            <p:cNvSpPr/>
            <p:nvPr/>
          </p:nvSpPr>
          <p:spPr>
            <a:xfrm>
              <a:off x="2963193" y="3325188"/>
              <a:ext cx="2631157" cy="358134"/>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050" b="1" dirty="0"/>
                <a:t>在</a:t>
              </a:r>
              <a:r>
                <a:rPr lang="en-US" altLang="zh-CN" sz="1050" b="1" dirty="0" err="1"/>
                <a:t>cmd</a:t>
              </a:r>
              <a:r>
                <a:rPr lang="zh-CN" altLang="en-US" sz="1050" b="1" dirty="0"/>
                <a:t>或</a:t>
              </a:r>
              <a:r>
                <a:rPr lang="en-US" altLang="zh-CN" sz="1050" b="1" dirty="0"/>
                <a:t>Anaconda Prompt</a:t>
              </a:r>
              <a:endParaRPr lang="zh-CN" altLang="en-US" sz="1050" b="1" dirty="0"/>
            </a:p>
          </p:txBody>
        </p:sp>
      </p:grpSp>
      <p:grpSp>
        <p:nvGrpSpPr>
          <p:cNvPr id="8" name="群組 7">
            <a:extLst>
              <a:ext uri="{FF2B5EF4-FFF2-40B4-BE49-F238E27FC236}">
                <a16:creationId xmlns:a16="http://schemas.microsoft.com/office/drawing/2014/main" id="{6B7EC44C-A1A9-1F4E-B56A-9B8B0C85741D}"/>
              </a:ext>
            </a:extLst>
          </p:cNvPr>
          <p:cNvGrpSpPr/>
          <p:nvPr/>
        </p:nvGrpSpPr>
        <p:grpSpPr>
          <a:xfrm>
            <a:off x="2126715" y="1061376"/>
            <a:ext cx="3946095" cy="3294987"/>
            <a:chOff x="2126715" y="1061376"/>
            <a:chExt cx="3946095" cy="3294987"/>
          </a:xfrm>
        </p:grpSpPr>
        <p:pic>
          <p:nvPicPr>
            <p:cNvPr id="3" name="圖片 2">
              <a:extLst>
                <a:ext uri="{FF2B5EF4-FFF2-40B4-BE49-F238E27FC236}">
                  <a16:creationId xmlns:a16="http://schemas.microsoft.com/office/drawing/2014/main" id="{75DBCCD9-2AED-D04F-80C8-F8C99D242603}"/>
                </a:ext>
              </a:extLst>
            </p:cNvPr>
            <p:cNvPicPr>
              <a:picLocks noChangeAspect="1"/>
            </p:cNvPicPr>
            <p:nvPr/>
          </p:nvPicPr>
          <p:blipFill>
            <a:blip r:embed="rId3"/>
            <a:stretch>
              <a:fillRect/>
            </a:stretch>
          </p:blipFill>
          <p:spPr>
            <a:xfrm>
              <a:off x="2126715" y="1061376"/>
              <a:ext cx="3946094" cy="2719841"/>
            </a:xfrm>
            <a:prstGeom prst="rect">
              <a:avLst/>
            </a:prstGeom>
          </p:spPr>
        </p:pic>
        <p:pic>
          <p:nvPicPr>
            <p:cNvPr id="7" name="圖片 6">
              <a:extLst>
                <a:ext uri="{FF2B5EF4-FFF2-40B4-BE49-F238E27FC236}">
                  <a16:creationId xmlns:a16="http://schemas.microsoft.com/office/drawing/2014/main" id="{4413A3BA-3437-DB49-BB2E-78875B4CDF11}"/>
                </a:ext>
              </a:extLst>
            </p:cNvPr>
            <p:cNvPicPr>
              <a:picLocks noChangeAspect="1"/>
            </p:cNvPicPr>
            <p:nvPr/>
          </p:nvPicPr>
          <p:blipFill>
            <a:blip r:embed="rId4"/>
            <a:stretch>
              <a:fillRect/>
            </a:stretch>
          </p:blipFill>
          <p:spPr>
            <a:xfrm>
              <a:off x="2126716" y="3766947"/>
              <a:ext cx="3946094" cy="589416"/>
            </a:xfrm>
            <a:prstGeom prst="rect">
              <a:avLst/>
            </a:prstGeom>
          </p:spPr>
        </p:pic>
      </p:grpSp>
      <p:sp>
        <p:nvSpPr>
          <p:cNvPr id="5" name="圓角矩形 4">
            <a:extLst>
              <a:ext uri="{FF2B5EF4-FFF2-40B4-BE49-F238E27FC236}">
                <a16:creationId xmlns:a16="http://schemas.microsoft.com/office/drawing/2014/main" id="{F6398EA3-7A9B-C048-9699-90E82F136200}"/>
              </a:ext>
            </a:extLst>
          </p:cNvPr>
          <p:cNvSpPr/>
          <p:nvPr/>
        </p:nvSpPr>
        <p:spPr>
          <a:xfrm>
            <a:off x="4099762" y="913410"/>
            <a:ext cx="1883924" cy="48974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17937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4000"/>
                            </p:stCondLst>
                            <p:childTnLst>
                              <p:par>
                                <p:cTn id="38" presetID="2" presetClass="entr" presetSubtype="8"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9" grpId="0" animBg="1"/>
      <p:bldP spid="16" grpId="0"/>
      <p:bldP spid="17" grpId="0"/>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44"/>
          <p:cNvSpPr/>
          <p:nvPr/>
        </p:nvSpPr>
        <p:spPr>
          <a:xfrm rot="1800000">
            <a:off x="1491775" y="3114456"/>
            <a:ext cx="7530254" cy="2898476"/>
          </a:xfrm>
          <a:custGeom>
            <a:avLst/>
            <a:gdLst>
              <a:gd name="connsiteX0" fmla="*/ 1338 w 10040338"/>
              <a:gd name="connsiteY0" fmla="*/ 3858378 h 3864634"/>
              <a:gd name="connsiteX1" fmla="*/ 4949 w 10040338"/>
              <a:gd name="connsiteY1" fmla="*/ 3864633 h 3864634"/>
              <a:gd name="connsiteX2" fmla="*/ 0 w 10040338"/>
              <a:gd name="connsiteY2" fmla="*/ 3864634 h 3864634"/>
              <a:gd name="connsiteX3" fmla="*/ 826342 w 10040338"/>
              <a:gd name="connsiteY3" fmla="*/ 0 h 3864634"/>
              <a:gd name="connsiteX4" fmla="*/ 10040338 w 10040338"/>
              <a:gd name="connsiteY4" fmla="*/ 4030 h 3864634"/>
              <a:gd name="connsiteX5" fmla="*/ 10040338 w 10040338"/>
              <a:gd name="connsiteY5" fmla="*/ 3862307 h 3864634"/>
              <a:gd name="connsiteX6" fmla="*/ 12549 w 10040338"/>
              <a:gd name="connsiteY6" fmla="*/ 3864631 h 3864634"/>
              <a:gd name="connsiteX7" fmla="*/ 2297186 w 10040338"/>
              <a:gd name="connsiteY7" fmla="*/ 2545595 h 3864634"/>
              <a:gd name="connsiteX8" fmla="*/ 832001 w 10040338"/>
              <a:gd name="connsiteY8" fmla="*/ 7820 h 3864634"/>
              <a:gd name="connsiteX9" fmla="*/ 823638 w 10040338"/>
              <a:gd name="connsiteY9" fmla="*/ 12649 h 386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40338" h="3864634">
                <a:moveTo>
                  <a:pt x="1338" y="3858378"/>
                </a:moveTo>
                <a:lnTo>
                  <a:pt x="4949" y="3864633"/>
                </a:lnTo>
                <a:lnTo>
                  <a:pt x="0" y="3864634"/>
                </a:lnTo>
                <a:close/>
                <a:moveTo>
                  <a:pt x="826342" y="0"/>
                </a:moveTo>
                <a:lnTo>
                  <a:pt x="10040338" y="4030"/>
                </a:lnTo>
                <a:lnTo>
                  <a:pt x="10040338" y="3862307"/>
                </a:lnTo>
                <a:lnTo>
                  <a:pt x="12549" y="3864631"/>
                </a:lnTo>
                <a:lnTo>
                  <a:pt x="2297186" y="2545595"/>
                </a:lnTo>
                <a:lnTo>
                  <a:pt x="832001" y="7820"/>
                </a:lnTo>
                <a:lnTo>
                  <a:pt x="823638" y="1264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zh-CN" altLang="en-US" sz="1350" kern="1200">
              <a:solidFill>
                <a:prstClr val="white"/>
              </a:solidFill>
              <a:latin typeface="Arial"/>
              <a:ea typeface="微软雅黑"/>
            </a:endParaRPr>
          </a:p>
        </p:txBody>
      </p:sp>
      <p:sp>
        <p:nvSpPr>
          <p:cNvPr id="46" name="任意多边形 45"/>
          <p:cNvSpPr/>
          <p:nvPr/>
        </p:nvSpPr>
        <p:spPr>
          <a:xfrm rot="1800000">
            <a:off x="3800440" y="3114456"/>
            <a:ext cx="7530254" cy="2898476"/>
          </a:xfrm>
          <a:custGeom>
            <a:avLst/>
            <a:gdLst>
              <a:gd name="connsiteX0" fmla="*/ 1338 w 10040338"/>
              <a:gd name="connsiteY0" fmla="*/ 3858378 h 3864634"/>
              <a:gd name="connsiteX1" fmla="*/ 4949 w 10040338"/>
              <a:gd name="connsiteY1" fmla="*/ 3864633 h 3864634"/>
              <a:gd name="connsiteX2" fmla="*/ 0 w 10040338"/>
              <a:gd name="connsiteY2" fmla="*/ 3864634 h 3864634"/>
              <a:gd name="connsiteX3" fmla="*/ 826342 w 10040338"/>
              <a:gd name="connsiteY3" fmla="*/ 0 h 3864634"/>
              <a:gd name="connsiteX4" fmla="*/ 10040338 w 10040338"/>
              <a:gd name="connsiteY4" fmla="*/ 4030 h 3864634"/>
              <a:gd name="connsiteX5" fmla="*/ 10040338 w 10040338"/>
              <a:gd name="connsiteY5" fmla="*/ 3862307 h 3864634"/>
              <a:gd name="connsiteX6" fmla="*/ 12549 w 10040338"/>
              <a:gd name="connsiteY6" fmla="*/ 3864631 h 3864634"/>
              <a:gd name="connsiteX7" fmla="*/ 2297186 w 10040338"/>
              <a:gd name="connsiteY7" fmla="*/ 2545595 h 3864634"/>
              <a:gd name="connsiteX8" fmla="*/ 832001 w 10040338"/>
              <a:gd name="connsiteY8" fmla="*/ 7820 h 3864634"/>
              <a:gd name="connsiteX9" fmla="*/ 823638 w 10040338"/>
              <a:gd name="connsiteY9" fmla="*/ 12649 h 386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40338" h="3864634">
                <a:moveTo>
                  <a:pt x="1338" y="3858378"/>
                </a:moveTo>
                <a:lnTo>
                  <a:pt x="4949" y="3864633"/>
                </a:lnTo>
                <a:lnTo>
                  <a:pt x="0" y="3864634"/>
                </a:lnTo>
                <a:close/>
                <a:moveTo>
                  <a:pt x="826342" y="0"/>
                </a:moveTo>
                <a:lnTo>
                  <a:pt x="10040338" y="4030"/>
                </a:lnTo>
                <a:lnTo>
                  <a:pt x="10040338" y="3862307"/>
                </a:lnTo>
                <a:lnTo>
                  <a:pt x="12549" y="3864631"/>
                </a:lnTo>
                <a:lnTo>
                  <a:pt x="2297186" y="2545595"/>
                </a:lnTo>
                <a:lnTo>
                  <a:pt x="832001" y="7820"/>
                </a:lnTo>
                <a:lnTo>
                  <a:pt x="823638" y="1264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zh-CN" altLang="en-US" sz="1350" kern="1200">
              <a:solidFill>
                <a:prstClr val="white"/>
              </a:solidFill>
              <a:latin typeface="Arial"/>
              <a:ea typeface="微软雅黑"/>
            </a:endParaRPr>
          </a:p>
        </p:txBody>
      </p:sp>
      <p:sp>
        <p:nvSpPr>
          <p:cNvPr id="47" name="任意多边形 46"/>
          <p:cNvSpPr/>
          <p:nvPr/>
        </p:nvSpPr>
        <p:spPr>
          <a:xfrm rot="1800000">
            <a:off x="6109107" y="3114456"/>
            <a:ext cx="7530254" cy="2898476"/>
          </a:xfrm>
          <a:custGeom>
            <a:avLst/>
            <a:gdLst>
              <a:gd name="connsiteX0" fmla="*/ 1338 w 10040338"/>
              <a:gd name="connsiteY0" fmla="*/ 3858378 h 3864634"/>
              <a:gd name="connsiteX1" fmla="*/ 4949 w 10040338"/>
              <a:gd name="connsiteY1" fmla="*/ 3864633 h 3864634"/>
              <a:gd name="connsiteX2" fmla="*/ 0 w 10040338"/>
              <a:gd name="connsiteY2" fmla="*/ 3864634 h 3864634"/>
              <a:gd name="connsiteX3" fmla="*/ 826342 w 10040338"/>
              <a:gd name="connsiteY3" fmla="*/ 0 h 3864634"/>
              <a:gd name="connsiteX4" fmla="*/ 10040338 w 10040338"/>
              <a:gd name="connsiteY4" fmla="*/ 4030 h 3864634"/>
              <a:gd name="connsiteX5" fmla="*/ 10040338 w 10040338"/>
              <a:gd name="connsiteY5" fmla="*/ 3862307 h 3864634"/>
              <a:gd name="connsiteX6" fmla="*/ 12549 w 10040338"/>
              <a:gd name="connsiteY6" fmla="*/ 3864631 h 3864634"/>
              <a:gd name="connsiteX7" fmla="*/ 2297186 w 10040338"/>
              <a:gd name="connsiteY7" fmla="*/ 2545595 h 3864634"/>
              <a:gd name="connsiteX8" fmla="*/ 832001 w 10040338"/>
              <a:gd name="connsiteY8" fmla="*/ 7820 h 3864634"/>
              <a:gd name="connsiteX9" fmla="*/ 823638 w 10040338"/>
              <a:gd name="connsiteY9" fmla="*/ 12649 h 386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40338" h="3864634">
                <a:moveTo>
                  <a:pt x="1338" y="3858378"/>
                </a:moveTo>
                <a:lnTo>
                  <a:pt x="4949" y="3864633"/>
                </a:lnTo>
                <a:lnTo>
                  <a:pt x="0" y="3864634"/>
                </a:lnTo>
                <a:close/>
                <a:moveTo>
                  <a:pt x="826342" y="0"/>
                </a:moveTo>
                <a:lnTo>
                  <a:pt x="10040338" y="4030"/>
                </a:lnTo>
                <a:lnTo>
                  <a:pt x="10040338" y="3862307"/>
                </a:lnTo>
                <a:lnTo>
                  <a:pt x="12549" y="3864631"/>
                </a:lnTo>
                <a:lnTo>
                  <a:pt x="2297186" y="2545595"/>
                </a:lnTo>
                <a:lnTo>
                  <a:pt x="832001" y="7820"/>
                </a:lnTo>
                <a:lnTo>
                  <a:pt x="823638" y="1264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zh-CN" altLang="en-US" sz="1350" kern="1200">
              <a:solidFill>
                <a:prstClr val="white"/>
              </a:solidFill>
              <a:latin typeface="Arial"/>
              <a:ea typeface="微软雅黑"/>
            </a:endParaRPr>
          </a:p>
        </p:txBody>
      </p:sp>
      <p:grpSp>
        <p:nvGrpSpPr>
          <p:cNvPr id="5" name="组合 4"/>
          <p:cNvGrpSpPr/>
          <p:nvPr/>
        </p:nvGrpSpPr>
        <p:grpSpPr>
          <a:xfrm>
            <a:off x="3580254" y="1743133"/>
            <a:ext cx="1983493" cy="2197778"/>
            <a:chOff x="4669152" y="2204864"/>
            <a:chExt cx="2853697" cy="3161994"/>
          </a:xfrm>
        </p:grpSpPr>
        <p:sp>
          <p:nvSpPr>
            <p:cNvPr id="28" name="矩形: 剪去单角 444"/>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30" name="矩形 29"/>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sz="1050"/>
            </a:p>
          </p:txBody>
        </p:sp>
        <p:sp>
          <p:nvSpPr>
            <p:cNvPr id="31" name="任意多边形: 形状 445"/>
            <p:cNvSpPr>
              <a:spLocks/>
            </p:cNvSpPr>
            <p:nvPr/>
          </p:nvSpPr>
          <p:spPr bwMode="auto">
            <a:xfrm>
              <a:off x="6802874" y="2204864"/>
              <a:ext cx="719975"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91440" tIns="45720" rIns="91440" bIns="45720" anchor="t" anchorCtr="0" compatLnSpc="1">
              <a:prstTxWarp prst="textNoShape">
                <a:avLst/>
              </a:prstTxWarp>
              <a:normAutofit/>
            </a:bodyPr>
            <a:lstStyle/>
            <a:p>
              <a:pPr lvl="0" algn="r"/>
              <a:r>
                <a:rPr lang="en-US" altLang="zh-CN" sz="1500" b="1">
                  <a:solidFill>
                    <a:schemeClr val="bg1"/>
                  </a:solidFill>
                </a:rPr>
                <a:t>2</a:t>
              </a:r>
              <a:endParaRPr lang="en-US" altLang="zh-CN" sz="1500" b="1" dirty="0">
                <a:solidFill>
                  <a:schemeClr val="bg1"/>
                </a:solidFill>
              </a:endParaRPr>
            </a:p>
          </p:txBody>
        </p:sp>
      </p:grpSp>
      <p:grpSp>
        <p:nvGrpSpPr>
          <p:cNvPr id="57" name="组合 56"/>
          <p:cNvGrpSpPr/>
          <p:nvPr/>
        </p:nvGrpSpPr>
        <p:grpSpPr>
          <a:xfrm>
            <a:off x="1277958" y="1743133"/>
            <a:ext cx="1983493" cy="2197778"/>
            <a:chOff x="1703943" y="2324178"/>
            <a:chExt cx="2644657" cy="2930370"/>
          </a:xfrm>
        </p:grpSpPr>
        <p:sp>
          <p:nvSpPr>
            <p:cNvPr id="25" name="矩形: 剪去单角 437"/>
            <p:cNvSpPr/>
            <p:nvPr/>
          </p:nvSpPr>
          <p:spPr>
            <a:xfrm>
              <a:off x="1703943" y="2324178"/>
              <a:ext cx="2644655" cy="2930370"/>
            </a:xfrm>
            <a:prstGeom prst="snip1Rect">
              <a:avLst>
                <a:gd name="adj" fmla="val 29383"/>
              </a:avLst>
            </a:prstGeom>
            <a:solidFill>
              <a:schemeClr val="bg1"/>
            </a:solid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6" name="矩形 25"/>
            <p:cNvSpPr/>
            <p:nvPr/>
          </p:nvSpPr>
          <p:spPr>
            <a:xfrm>
              <a:off x="1703944" y="5140390"/>
              <a:ext cx="2644655" cy="114158"/>
            </a:xfrm>
            <a:prstGeom prst="rect">
              <a:avLst/>
            </a:prstGeom>
            <a:solidFill>
              <a:schemeClr val="tx1">
                <a:lumMod val="60000"/>
                <a:lumOff val="40000"/>
              </a:schemeClr>
            </a:solidFill>
            <a:ln w="3175">
              <a:noFill/>
              <a:prstDash val="solid"/>
              <a:round/>
              <a:headEnd/>
              <a:tailEnd/>
            </a:ln>
            <a:effectLst/>
          </p:spPr>
          <p:txBody>
            <a:bodyPr anchor="ctr"/>
            <a:lstStyle/>
            <a:p>
              <a:pPr algn="ctr"/>
              <a:endParaRPr sz="1050"/>
            </a:p>
          </p:txBody>
        </p:sp>
        <p:sp>
          <p:nvSpPr>
            <p:cNvPr id="27" name="任意多边形: 形状 438"/>
            <p:cNvSpPr>
              <a:spLocks/>
            </p:cNvSpPr>
            <p:nvPr/>
          </p:nvSpPr>
          <p:spPr bwMode="auto">
            <a:xfrm>
              <a:off x="3681365" y="2324178"/>
              <a:ext cx="667235" cy="66723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headEnd/>
              <a:tailEnd/>
            </a:ln>
            <a:effectLst/>
          </p:spPr>
          <p:txBody>
            <a:bodyPr vert="horz" wrap="square" lIns="91440" tIns="45720" rIns="91440" bIns="45720" anchor="t" anchorCtr="0" compatLnSpc="1">
              <a:prstTxWarp prst="textNoShape">
                <a:avLst/>
              </a:prstTxWarp>
              <a:normAutofit/>
            </a:bodyPr>
            <a:lstStyle/>
            <a:p>
              <a:pPr lvl="0" algn="r"/>
              <a:r>
                <a:rPr lang="en-US" altLang="ko-KR" sz="1500" b="1">
                  <a:solidFill>
                    <a:schemeClr val="bg1"/>
                  </a:solidFill>
                </a:rPr>
                <a:t>1</a:t>
              </a:r>
              <a:endParaRPr lang="en-US" altLang="ko-KR" sz="1500" b="1" dirty="0">
                <a:solidFill>
                  <a:schemeClr val="bg1"/>
                </a:solidFill>
              </a:endParaRPr>
            </a:p>
          </p:txBody>
        </p:sp>
      </p:grpSp>
      <p:grpSp>
        <p:nvGrpSpPr>
          <p:cNvPr id="8" name="组合 7"/>
          <p:cNvGrpSpPr/>
          <p:nvPr/>
        </p:nvGrpSpPr>
        <p:grpSpPr>
          <a:xfrm>
            <a:off x="5882552" y="1743133"/>
            <a:ext cx="1983493" cy="2197778"/>
            <a:chOff x="247577" y="3140968"/>
            <a:chExt cx="2501994" cy="2772295"/>
          </a:xfrm>
        </p:grpSpPr>
        <p:sp>
          <p:nvSpPr>
            <p:cNvPr id="15" name="矩形: 剪去单角 455"/>
            <p:cNvSpPr/>
            <p:nvPr/>
          </p:nvSpPr>
          <p:spPr>
            <a:xfrm>
              <a:off x="247577" y="3140968"/>
              <a:ext cx="2501992" cy="2772295"/>
            </a:xfrm>
            <a:prstGeom prst="snip1Rect">
              <a:avLst>
                <a:gd name="adj" fmla="val 29383"/>
              </a:avLst>
            </a:prstGeom>
            <a:solidFill>
              <a:schemeClr val="bg1"/>
            </a:solidFill>
            <a:ln w="31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6" name="矩形 15"/>
            <p:cNvSpPr/>
            <p:nvPr/>
          </p:nvSpPr>
          <p:spPr>
            <a:xfrm>
              <a:off x="247578" y="5805263"/>
              <a:ext cx="2501992" cy="108000"/>
            </a:xfrm>
            <a:prstGeom prst="rect">
              <a:avLst/>
            </a:prstGeom>
            <a:solidFill>
              <a:schemeClr val="tx1">
                <a:lumMod val="60000"/>
                <a:lumOff val="40000"/>
              </a:schemeClr>
            </a:solidFill>
            <a:ln w="3175">
              <a:noFill/>
              <a:prstDash val="solid"/>
              <a:round/>
              <a:headEnd/>
              <a:tailEnd/>
            </a:ln>
            <a:effectLst/>
          </p:spPr>
          <p:txBody>
            <a:bodyPr anchor="ctr"/>
            <a:lstStyle/>
            <a:p>
              <a:pPr algn="ctr"/>
              <a:endParaRPr sz="1050"/>
            </a:p>
          </p:txBody>
        </p:sp>
        <p:sp>
          <p:nvSpPr>
            <p:cNvPr id="17" name="任意多边形: 形状 456"/>
            <p:cNvSpPr>
              <a:spLocks/>
            </p:cNvSpPr>
            <p:nvPr/>
          </p:nvSpPr>
          <p:spPr bwMode="auto">
            <a:xfrm>
              <a:off x="2118329" y="3140968"/>
              <a:ext cx="631242" cy="631242"/>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tx1">
                <a:lumMod val="60000"/>
                <a:lumOff val="40000"/>
              </a:schemeClr>
            </a:solidFill>
            <a:ln w="3175">
              <a:noFill/>
              <a:prstDash val="solid"/>
              <a:round/>
              <a:headEnd/>
              <a:tailEnd/>
            </a:ln>
            <a:effectLst/>
          </p:spPr>
          <p:txBody>
            <a:bodyPr vert="horz" wrap="square" lIns="91440" tIns="45720" rIns="91440" bIns="45720" anchor="t" anchorCtr="0" compatLnSpc="1">
              <a:prstTxWarp prst="textNoShape">
                <a:avLst/>
              </a:prstTxWarp>
              <a:normAutofit/>
            </a:bodyPr>
            <a:lstStyle/>
            <a:p>
              <a:pPr lvl="0" algn="r"/>
              <a:r>
                <a:rPr lang="en-US" altLang="ko-KR" sz="1500" b="1" dirty="0">
                  <a:solidFill>
                    <a:schemeClr val="bg1"/>
                  </a:solidFill>
                </a:rPr>
                <a:t>3</a:t>
              </a:r>
            </a:p>
          </p:txBody>
        </p:sp>
      </p:grpSp>
      <p:grpSp>
        <p:nvGrpSpPr>
          <p:cNvPr id="37" name="组合 36"/>
          <p:cNvGrpSpPr/>
          <p:nvPr/>
        </p:nvGrpSpPr>
        <p:grpSpPr>
          <a:xfrm>
            <a:off x="656035" y="228601"/>
            <a:ext cx="887182" cy="637814"/>
            <a:chOff x="874713" y="304800"/>
            <a:chExt cx="1182909" cy="850419"/>
          </a:xfrm>
        </p:grpSpPr>
        <p:sp>
          <p:nvSpPr>
            <p:cNvPr id="38"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任意多边形 38"/>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40"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41" name="文本框 40"/>
          <p:cNvSpPr txBox="1"/>
          <p:nvPr/>
        </p:nvSpPr>
        <p:spPr>
          <a:xfrm>
            <a:off x="1494745" y="335243"/>
            <a:ext cx="2016899" cy="461665"/>
          </a:xfrm>
          <a:prstGeom prst="rect">
            <a:avLst/>
          </a:prstGeom>
          <a:noFill/>
        </p:spPr>
        <p:txBody>
          <a:bodyPr wrap="none" rtlCol="0">
            <a:spAutoFit/>
            <a:scene3d>
              <a:camera prst="orthographicFront"/>
              <a:lightRig rig="threePt" dir="t"/>
            </a:scene3d>
            <a:sp3d contourW="12700"/>
          </a:bodyPr>
          <a:lstStyle/>
          <a:p>
            <a:pPr defTabSz="685800">
              <a:buClrTx/>
              <a:defRPr/>
            </a:pPr>
            <a:r>
              <a:rPr lang="en-US" altLang="zh-CN" sz="2400" dirty="0">
                <a:solidFill>
                  <a:prstClr val="black"/>
                </a:solidFill>
                <a:ea typeface="微软雅黑"/>
              </a:rPr>
              <a:t>Hello, Python</a:t>
            </a:r>
            <a:endParaRPr lang="zh-CN" altLang="en-US" sz="2400" kern="1200" dirty="0">
              <a:solidFill>
                <a:prstClr val="black"/>
              </a:solidFill>
              <a:ea typeface="微软雅黑"/>
              <a:cs typeface="+mn-cs"/>
            </a:endParaRPr>
          </a:p>
        </p:txBody>
      </p:sp>
      <p:sp>
        <p:nvSpPr>
          <p:cNvPr id="42" name="文本框 41"/>
          <p:cNvSpPr txBox="1"/>
          <p:nvPr/>
        </p:nvSpPr>
        <p:spPr>
          <a:xfrm>
            <a:off x="4308577" y="397333"/>
            <a:ext cx="4179389" cy="358303"/>
          </a:xfrm>
          <a:prstGeom prst="rect">
            <a:avLst/>
          </a:prstGeom>
          <a:noFill/>
        </p:spPr>
        <p:txBody>
          <a:bodyPr wrap="square" rtlCol="0">
            <a:spAutoFit/>
            <a:scene3d>
              <a:camera prst="orthographicFront"/>
              <a:lightRig rig="threePt" dir="t"/>
            </a:scene3d>
            <a:sp3d contourW="12700"/>
          </a:bodyPr>
          <a:lstStyle/>
          <a:p>
            <a:pPr defTabSz="685800">
              <a:lnSpc>
                <a:spcPct val="114000"/>
              </a:lnSpc>
              <a:buClrTx/>
              <a:defRPr/>
            </a:pPr>
            <a:r>
              <a:rPr lang="en-US" altLang="zh-CN" sz="788" kern="1200" dirty="0">
                <a:solidFill>
                  <a:schemeClr val="bg1">
                    <a:lumMod val="65000"/>
                  </a:schemeClr>
                </a:solidFill>
                <a:latin typeface="微软雅黑"/>
                <a:ea typeface="微软雅黑"/>
                <a:cs typeface="+mn-cs"/>
              </a:rPr>
              <a:t>The user can demonstrate on a projector or computer, or print the presentation and make it into a film to be used in a wider field</a:t>
            </a:r>
          </a:p>
        </p:txBody>
      </p:sp>
      <p:grpSp>
        <p:nvGrpSpPr>
          <p:cNvPr id="48" name="组合 47"/>
          <p:cNvGrpSpPr/>
          <p:nvPr/>
        </p:nvGrpSpPr>
        <p:grpSpPr>
          <a:xfrm>
            <a:off x="1379083" y="2219353"/>
            <a:ext cx="1888733" cy="532875"/>
            <a:chOff x="874713" y="3325188"/>
            <a:chExt cx="2518310" cy="710500"/>
          </a:xfrm>
        </p:grpSpPr>
        <p:sp>
          <p:nvSpPr>
            <p:cNvPr id="49" name="矩形 48">
              <a:extLst>
                <a:ext uri="{FF2B5EF4-FFF2-40B4-BE49-F238E27FC236}">
                  <a16:creationId xmlns:a16="http://schemas.microsoft.com/office/drawing/2014/main" id="{E3EB1709-6D20-4440-8800-976CC5E9712E}"/>
                </a:ext>
              </a:extLst>
            </p:cNvPr>
            <p:cNvSpPr/>
            <p:nvPr/>
          </p:nvSpPr>
          <p:spPr>
            <a:xfrm>
              <a:off x="874713" y="3677812"/>
              <a:ext cx="2126022"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0" name="矩形 49">
              <a:extLst>
                <a:ext uri="{FF2B5EF4-FFF2-40B4-BE49-F238E27FC236}">
                  <a16:creationId xmlns:a16="http://schemas.microsoft.com/office/drawing/2014/main" id="{CBCE2F27-1948-4AAF-B7D2-B7B4F23C2784}"/>
                </a:ext>
              </a:extLst>
            </p:cNvPr>
            <p:cNvSpPr/>
            <p:nvPr/>
          </p:nvSpPr>
          <p:spPr>
            <a:xfrm>
              <a:off x="874713" y="3325188"/>
              <a:ext cx="2518310" cy="616408"/>
            </a:xfrm>
            <a:prstGeom prst="rect">
              <a:avLst/>
            </a:prstGeom>
          </p:spPr>
          <p:txBody>
            <a:bodyPr wrap="square">
              <a:spAutoFit/>
              <a:scene3d>
                <a:camera prst="orthographicFront"/>
                <a:lightRig rig="threePt" dir="t"/>
              </a:scene3d>
              <a:sp3d contourW="12700"/>
            </a:bodyPr>
            <a:lstStyle/>
            <a:p>
              <a:pPr>
                <a:lnSpc>
                  <a:spcPct val="120000"/>
                </a:lnSpc>
              </a:pPr>
              <a:r>
                <a:rPr lang="en-US" altLang="zh-TW" sz="1050" b="1" dirty="0"/>
                <a:t>Launch Your </a:t>
              </a:r>
              <a:r>
                <a:rPr lang="en-US" altLang="zh-TW" sz="1050" b="1" dirty="0" err="1"/>
                <a:t>Jupyter</a:t>
              </a:r>
              <a:r>
                <a:rPr lang="en-US" altLang="zh-TW" sz="1050" b="1" dirty="0"/>
                <a:t> Notebook</a:t>
              </a:r>
              <a:endParaRPr lang="zh-CN" altLang="en-US" sz="1050" b="1" dirty="0"/>
            </a:p>
          </p:txBody>
        </p:sp>
      </p:grpSp>
      <p:grpSp>
        <p:nvGrpSpPr>
          <p:cNvPr id="51" name="组合 50"/>
          <p:cNvGrpSpPr/>
          <p:nvPr/>
        </p:nvGrpSpPr>
        <p:grpSpPr>
          <a:xfrm>
            <a:off x="3784266" y="2199497"/>
            <a:ext cx="1594517" cy="850105"/>
            <a:chOff x="874713" y="3325188"/>
            <a:chExt cx="2126022" cy="1133473"/>
          </a:xfrm>
        </p:grpSpPr>
        <p:sp>
          <p:nvSpPr>
            <p:cNvPr id="52" name="矩形 51">
              <a:extLst>
                <a:ext uri="{FF2B5EF4-FFF2-40B4-BE49-F238E27FC236}">
                  <a16:creationId xmlns:a16="http://schemas.microsoft.com/office/drawing/2014/main" id="{E3EB1709-6D20-4440-8800-976CC5E9712E}"/>
                </a:ext>
              </a:extLst>
            </p:cNvPr>
            <p:cNvSpPr/>
            <p:nvPr/>
          </p:nvSpPr>
          <p:spPr>
            <a:xfrm>
              <a:off x="874713" y="3677812"/>
              <a:ext cx="2126022"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3" name="矩形 52">
              <a:extLst>
                <a:ext uri="{FF2B5EF4-FFF2-40B4-BE49-F238E27FC236}">
                  <a16:creationId xmlns:a16="http://schemas.microsoft.com/office/drawing/2014/main" id="{CBCE2F27-1948-4AAF-B7D2-B7B4F23C2784}"/>
                </a:ext>
              </a:extLst>
            </p:cNvPr>
            <p:cNvSpPr/>
            <p:nvPr/>
          </p:nvSpPr>
          <p:spPr>
            <a:xfrm>
              <a:off x="874713" y="3325188"/>
              <a:ext cx="1833921" cy="1133473"/>
            </a:xfrm>
            <a:prstGeom prst="rect">
              <a:avLst/>
            </a:prstGeom>
          </p:spPr>
          <p:txBody>
            <a:bodyPr wrap="square">
              <a:spAutoFit/>
              <a:scene3d>
                <a:camera prst="orthographicFront"/>
                <a:lightRig rig="threePt" dir="t"/>
              </a:scene3d>
              <a:sp3d contourW="12700"/>
            </a:bodyPr>
            <a:lstStyle/>
            <a:p>
              <a:pPr>
                <a:lnSpc>
                  <a:spcPct val="120000"/>
                </a:lnSpc>
              </a:pPr>
              <a:r>
                <a:rPr lang="zh-CN" altLang="en-US" sz="1050" b="1" dirty="0"/>
                <a:t>建立一個新的</a:t>
              </a:r>
              <a:r>
                <a:rPr lang="en-US" altLang="zh-CN" sz="1050" b="1" dirty="0" err="1"/>
                <a:t>Jupyter</a:t>
              </a:r>
              <a:r>
                <a:rPr lang="en-US" altLang="zh-CN" sz="1050" b="1" dirty="0"/>
                <a:t> Notebook</a:t>
              </a:r>
              <a:r>
                <a:rPr lang="zh-CN" altLang="en-US" sz="1050" b="1" dirty="0"/>
                <a:t>檔案</a:t>
              </a:r>
              <a:br>
                <a:rPr lang="en-US" altLang="zh-CN" sz="1050" b="1" dirty="0"/>
              </a:br>
              <a:endParaRPr lang="en-US" altLang="zh-CN" sz="1050" b="1" dirty="0"/>
            </a:p>
          </p:txBody>
        </p:sp>
      </p:grpSp>
      <p:grpSp>
        <p:nvGrpSpPr>
          <p:cNvPr id="54" name="组合 53"/>
          <p:cNvGrpSpPr/>
          <p:nvPr/>
        </p:nvGrpSpPr>
        <p:grpSpPr>
          <a:xfrm>
            <a:off x="6082687" y="2199498"/>
            <a:ext cx="1594517" cy="920673"/>
            <a:chOff x="874713" y="3325188"/>
            <a:chExt cx="2126022" cy="1227564"/>
          </a:xfrm>
        </p:grpSpPr>
        <p:sp>
          <p:nvSpPr>
            <p:cNvPr id="55" name="矩形 54">
              <a:extLst>
                <a:ext uri="{FF2B5EF4-FFF2-40B4-BE49-F238E27FC236}">
                  <a16:creationId xmlns:a16="http://schemas.microsoft.com/office/drawing/2014/main" id="{E3EB1709-6D20-4440-8800-976CC5E9712E}"/>
                </a:ext>
              </a:extLst>
            </p:cNvPr>
            <p:cNvSpPr/>
            <p:nvPr/>
          </p:nvSpPr>
          <p:spPr>
            <a:xfrm>
              <a:off x="874713" y="3677812"/>
              <a:ext cx="2126022" cy="874940"/>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開始動手寫程式</a:t>
              </a:r>
              <a:endParaRPr lang="en-US" altLang="zh-TW" sz="1050" dirty="0">
                <a:solidFill>
                  <a:schemeClr val="tx1">
                    <a:lumMod val="75000"/>
                    <a:lumOff val="25000"/>
                  </a:schemeClr>
                </a:solidFill>
              </a:endParaRPr>
            </a:p>
            <a:p>
              <a:pPr algn="just">
                <a:lnSpc>
                  <a:spcPct val="120000"/>
                </a:lnSpc>
              </a:pPr>
              <a:r>
                <a:rPr lang="zh-CN" altLang="en-US" sz="1050" dirty="0">
                  <a:solidFill>
                    <a:schemeClr val="tx1">
                      <a:lumMod val="75000"/>
                      <a:lumOff val="25000"/>
                    </a:schemeClr>
                  </a:solidFill>
                </a:rPr>
                <a:t>輸入</a:t>
              </a:r>
              <a:r>
                <a:rPr lang="en-US" altLang="zh-CN" sz="1050" dirty="0">
                  <a:solidFill>
                    <a:schemeClr val="tx1">
                      <a:lumMod val="75000"/>
                      <a:lumOff val="25000"/>
                    </a:schemeClr>
                  </a:solidFill>
                </a:rPr>
                <a:t>print(“Hello</a:t>
              </a:r>
              <a:r>
                <a:rPr lang="en-US" altLang="zh-CN" sz="1050">
                  <a:solidFill>
                    <a:schemeClr val="tx1">
                      <a:lumMod val="75000"/>
                      <a:lumOff val="25000"/>
                    </a:schemeClr>
                  </a:solidFill>
                </a:rPr>
                <a:t>, Python”)</a:t>
              </a:r>
              <a:endParaRPr lang="zh-CN" altLang="en-US" sz="1050" dirty="0">
                <a:solidFill>
                  <a:schemeClr val="tx1">
                    <a:lumMod val="75000"/>
                    <a:lumOff val="25000"/>
                  </a:schemeClr>
                </a:solidFill>
              </a:endParaRPr>
            </a:p>
          </p:txBody>
        </p:sp>
        <p:sp>
          <p:nvSpPr>
            <p:cNvPr id="56" name="矩形 55">
              <a:extLst>
                <a:ext uri="{FF2B5EF4-FFF2-40B4-BE49-F238E27FC236}">
                  <a16:creationId xmlns:a16="http://schemas.microsoft.com/office/drawing/2014/main" id="{CBCE2F27-1948-4AAF-B7D2-B7B4F23C2784}"/>
                </a:ext>
              </a:extLst>
            </p:cNvPr>
            <p:cNvSpPr/>
            <p:nvPr/>
          </p:nvSpPr>
          <p:spPr>
            <a:xfrm>
              <a:off x="874713" y="3325188"/>
              <a:ext cx="1833921" cy="35787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Hello, Python</a:t>
              </a:r>
              <a:endParaRPr lang="zh-CN" altLang="en-US" sz="1050" b="1" dirty="0"/>
            </a:p>
          </p:txBody>
        </p:sp>
      </p:grpSp>
    </p:spTree>
    <p:extLst>
      <p:ext uri="{BB962C8B-B14F-4D97-AF65-F5344CB8AC3E}">
        <p14:creationId xmlns:p14="http://schemas.microsoft.com/office/powerpoint/2010/main" val="522699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p:tgtEl>
                                          <p:spTgt spid="41"/>
                                        </p:tgtEl>
                                        <p:attrNameLst>
                                          <p:attrName>ppt_x</p:attrName>
                                        </p:attrNameLst>
                                      </p:cBhvr>
                                      <p:tavLst>
                                        <p:tav tm="0">
                                          <p:val>
                                            <p:strVal val="#ppt_x-#ppt_w*1.125000"/>
                                          </p:val>
                                        </p:tav>
                                        <p:tav tm="100000">
                                          <p:val>
                                            <p:strVal val="#ppt_x"/>
                                          </p:val>
                                        </p:tav>
                                      </p:tavLst>
                                    </p:anim>
                                    <p:animEffect transition="in" filter="wipe(right)">
                                      <p:cBhvr>
                                        <p:cTn id="13" dur="500"/>
                                        <p:tgtEl>
                                          <p:spTgt spid="41"/>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animEffect transition="in" filter="fade">
                                      <p:cBhvr>
                                        <p:cTn id="23" dur="500"/>
                                        <p:tgtEl>
                                          <p:spTgt spid="57"/>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4000"/>
                            </p:stCondLst>
                            <p:childTnLst>
                              <p:par>
                                <p:cTn id="47" presetID="14" presetClass="entr" presetSubtype="10"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randombar(horizontal)">
                                      <p:cBhvr>
                                        <p:cTn id="49" dur="500"/>
                                        <p:tgtEl>
                                          <p:spTgt spid="48"/>
                                        </p:tgtEl>
                                      </p:cBhvr>
                                    </p:animEffect>
                                  </p:childTnLst>
                                </p:cTn>
                              </p:par>
                            </p:childTnLst>
                          </p:cTn>
                        </p:par>
                        <p:par>
                          <p:cTn id="50" fill="hold">
                            <p:stCondLst>
                              <p:cond delay="4500"/>
                            </p:stCondLst>
                            <p:childTnLst>
                              <p:par>
                                <p:cTn id="51" presetID="14" presetClass="entr" presetSubtype="10" fill="hold"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randombar(horizontal)">
                                      <p:cBhvr>
                                        <p:cTn id="53" dur="500"/>
                                        <p:tgtEl>
                                          <p:spTgt spid="51"/>
                                        </p:tgtEl>
                                      </p:cBhvr>
                                    </p:animEffect>
                                  </p:childTnLst>
                                </p:cTn>
                              </p:par>
                            </p:childTnLst>
                          </p:cTn>
                        </p:par>
                        <p:par>
                          <p:cTn id="54" fill="hold">
                            <p:stCondLst>
                              <p:cond delay="5000"/>
                            </p:stCondLst>
                            <p:childTnLst>
                              <p:par>
                                <p:cTn id="55" presetID="14" presetClass="entr" presetSubtype="10"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52E1B3-E5AF-1540-9D4E-5FCA1B785AB5}"/>
              </a:ext>
            </a:extLst>
          </p:cNvPr>
          <p:cNvSpPr>
            <a:spLocks noGrp="1"/>
          </p:cNvSpPr>
          <p:nvPr>
            <p:ph type="title"/>
          </p:nvPr>
        </p:nvSpPr>
        <p:spPr/>
        <p:txBody>
          <a:bodyPr/>
          <a:lstStyle/>
          <a:p>
            <a:r>
              <a:rPr kumimoji="1" lang="en-US" altLang="zh-TW" dirty="0"/>
              <a:t>Google </a:t>
            </a:r>
            <a:r>
              <a:rPr kumimoji="1" lang="en-US" altLang="zh-TW" dirty="0" err="1"/>
              <a:t>Colab</a:t>
            </a:r>
            <a:endParaRPr kumimoji="1" lang="zh-TW" altLang="en-US" dirty="0"/>
          </a:p>
        </p:txBody>
      </p:sp>
      <p:sp>
        <p:nvSpPr>
          <p:cNvPr id="3" name="文字版面配置區 2">
            <a:extLst>
              <a:ext uri="{FF2B5EF4-FFF2-40B4-BE49-F238E27FC236}">
                <a16:creationId xmlns:a16="http://schemas.microsoft.com/office/drawing/2014/main" id="{6D5E05BE-8D69-B640-9753-6ABCF7731538}"/>
              </a:ext>
            </a:extLst>
          </p:cNvPr>
          <p:cNvSpPr>
            <a:spLocks noGrp="1"/>
          </p:cNvSpPr>
          <p:nvPr>
            <p:ph type="body" idx="1"/>
          </p:nvPr>
        </p:nvSpPr>
        <p:spPr/>
        <p:txBody>
          <a:bodyPr/>
          <a:lstStyle/>
          <a:p>
            <a:r>
              <a:rPr kumimoji="1" lang="zh-CN" altLang="en-US" dirty="0"/>
              <a:t>優點</a:t>
            </a:r>
            <a:endParaRPr kumimoji="1" lang="en-US" altLang="zh-CN" dirty="0"/>
          </a:p>
          <a:p>
            <a:pPr lvl="1">
              <a:buFont typeface="Quattrocento Sans" panose="020B0502050000020003" pitchFamily="34" charset="0"/>
              <a:buChar char="○"/>
            </a:pPr>
            <a:r>
              <a:rPr lang="zh-CN" altLang="en-US" dirty="0"/>
              <a:t>自動配置</a:t>
            </a:r>
            <a:endParaRPr lang="en-US" altLang="zh-TW" dirty="0"/>
          </a:p>
          <a:p>
            <a:pPr lvl="2">
              <a:buFont typeface="Quattrocento Sans" panose="020B0502050000020003" pitchFamily="34" charset="0"/>
              <a:buChar char="○"/>
            </a:pPr>
            <a:r>
              <a:rPr lang="zh-TW" altLang="en-US" dirty="0"/>
              <a:t>省下安裝與設置運行環境的時間</a:t>
            </a:r>
            <a:endParaRPr lang="en-US" altLang="zh-TW" dirty="0"/>
          </a:p>
          <a:p>
            <a:pPr lvl="1">
              <a:buFont typeface="Quattrocento Sans" panose="020B0502050000020003" pitchFamily="34" charset="0"/>
              <a:buChar char="○"/>
            </a:pPr>
            <a:r>
              <a:rPr kumimoji="1" lang="zh-TW" altLang="en-US" dirty="0"/>
              <a:t>免費</a:t>
            </a:r>
            <a:r>
              <a:rPr kumimoji="1" lang="en-US" altLang="zh-TW" dirty="0"/>
              <a:t>GPU</a:t>
            </a:r>
            <a:r>
              <a:rPr kumimoji="1" lang="zh-CN" altLang="en-US" dirty="0"/>
              <a:t>時數</a:t>
            </a:r>
            <a:endParaRPr kumimoji="1" lang="en-US" altLang="zh-CN" dirty="0"/>
          </a:p>
          <a:p>
            <a:pPr lvl="1">
              <a:buFont typeface="Quattrocento Sans" panose="020B0502050000020003" pitchFamily="34" charset="0"/>
              <a:buChar char="○"/>
            </a:pPr>
            <a:r>
              <a:rPr kumimoji="1" lang="zh-CN" altLang="en-US" dirty="0"/>
              <a:t>有效求助</a:t>
            </a:r>
            <a:endParaRPr kumimoji="1" lang="en-US" altLang="zh-CN" dirty="0"/>
          </a:p>
          <a:p>
            <a:pPr lvl="1">
              <a:buFont typeface="Quattrocento Sans" panose="020B0502050000020003" pitchFamily="34" charset="0"/>
              <a:buChar char="○"/>
            </a:pPr>
            <a:r>
              <a:rPr kumimoji="1" lang="zh-CN" altLang="en-US" dirty="0"/>
              <a:t>協作程式編輯</a:t>
            </a:r>
            <a:endParaRPr kumimoji="1" lang="en-US" altLang="zh-CN" dirty="0"/>
          </a:p>
          <a:p>
            <a:pPr lvl="1">
              <a:buFont typeface="Quattrocento Sans" panose="020B0502050000020003" pitchFamily="34" charset="0"/>
              <a:buChar char="○"/>
            </a:pPr>
            <a:r>
              <a:rPr kumimoji="1" lang="zh-CN" altLang="en-US" dirty="0"/>
              <a:t>版本控制</a:t>
            </a:r>
            <a:endParaRPr kumimoji="1" lang="en-US" altLang="zh-CN" dirty="0"/>
          </a:p>
        </p:txBody>
      </p:sp>
      <p:sp>
        <p:nvSpPr>
          <p:cNvPr id="4" name="投影片編號版面配置區 3">
            <a:extLst>
              <a:ext uri="{FF2B5EF4-FFF2-40B4-BE49-F238E27FC236}">
                <a16:creationId xmlns:a16="http://schemas.microsoft.com/office/drawing/2014/main" id="{6C608B20-4728-0145-ACCB-E2FD2A53A6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185956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9BF70E-E022-A743-AD2E-806A8AAAF3F0}"/>
              </a:ext>
            </a:extLst>
          </p:cNvPr>
          <p:cNvSpPr>
            <a:spLocks noGrp="1"/>
          </p:cNvSpPr>
          <p:nvPr>
            <p:ph type="title"/>
          </p:nvPr>
        </p:nvSpPr>
        <p:spPr/>
        <p:txBody>
          <a:bodyPr/>
          <a:lstStyle/>
          <a:p>
            <a:r>
              <a:rPr kumimoji="1" lang="zh-CN" altLang="en-US" dirty="0"/>
              <a:t>如何使用</a:t>
            </a:r>
            <a:r>
              <a:rPr kumimoji="1" lang="zh-TW" altLang="en-US" dirty="0"/>
              <a:t> </a:t>
            </a:r>
            <a:r>
              <a:rPr kumimoji="1" lang="en-US" altLang="zh-TW" dirty="0"/>
              <a:t>Google </a:t>
            </a:r>
            <a:r>
              <a:rPr kumimoji="1" lang="en-US" altLang="zh-TW" dirty="0" err="1"/>
              <a:t>Colab</a:t>
            </a:r>
            <a:endParaRPr kumimoji="1" lang="zh-TW" altLang="en-US" dirty="0"/>
          </a:p>
        </p:txBody>
      </p:sp>
      <p:sp>
        <p:nvSpPr>
          <p:cNvPr id="3" name="文字版面配置區 2">
            <a:extLst>
              <a:ext uri="{FF2B5EF4-FFF2-40B4-BE49-F238E27FC236}">
                <a16:creationId xmlns:a16="http://schemas.microsoft.com/office/drawing/2014/main" id="{DC884D09-9183-0844-873D-4E51A0BC4A33}"/>
              </a:ext>
            </a:extLst>
          </p:cNvPr>
          <p:cNvSpPr>
            <a:spLocks noGrp="1"/>
          </p:cNvSpPr>
          <p:nvPr>
            <p:ph type="body" idx="1"/>
          </p:nvPr>
        </p:nvSpPr>
        <p:spPr/>
        <p:txBody>
          <a:bodyPr/>
          <a:lstStyle/>
          <a:p>
            <a:r>
              <a:rPr kumimoji="1" lang="zh-TW" altLang="en-US" dirty="0"/>
              <a:t>開啟瀏覽器</a:t>
            </a:r>
            <a:r>
              <a:rPr kumimoji="1" lang="en-US" altLang="zh-TW" dirty="0"/>
              <a:t>(</a:t>
            </a:r>
            <a:r>
              <a:rPr kumimoji="1" lang="zh-CN" altLang="en-US" dirty="0"/>
              <a:t>建議使用</a:t>
            </a:r>
            <a:r>
              <a:rPr kumimoji="1" lang="en-US" altLang="zh-CN" dirty="0"/>
              <a:t>chrome</a:t>
            </a:r>
            <a:r>
              <a:rPr kumimoji="1" lang="en-US" altLang="zh-TW" dirty="0"/>
              <a:t>)</a:t>
            </a:r>
          </a:p>
          <a:p>
            <a:r>
              <a:rPr kumimoji="1" lang="zh-CN" altLang="en-US" dirty="0"/>
              <a:t>輸入</a:t>
            </a:r>
            <a:r>
              <a:rPr kumimoji="1" lang="zh-TW" altLang="en-US" dirty="0"/>
              <a:t> </a:t>
            </a:r>
            <a:r>
              <a:rPr lang="en" altLang="zh-TW" dirty="0">
                <a:hlinkClick r:id="rId2"/>
              </a:rPr>
              <a:t>https://colab.research.google.com</a:t>
            </a:r>
            <a:r>
              <a:rPr lang="zh-TW" altLang="en-US" dirty="0"/>
              <a:t> </a:t>
            </a:r>
            <a:endParaRPr lang="en-US" altLang="zh-TW" dirty="0"/>
          </a:p>
          <a:p>
            <a:r>
              <a:rPr lang="zh-CN" altLang="en-US" dirty="0"/>
              <a:t>登入</a:t>
            </a:r>
            <a:r>
              <a:rPr lang="en-US" altLang="zh-CN" dirty="0"/>
              <a:t>Google </a:t>
            </a:r>
            <a:r>
              <a:rPr lang="zh-CN" altLang="en-US" dirty="0"/>
              <a:t>帳戶</a:t>
            </a:r>
            <a:endParaRPr lang="en-US" altLang="zh-TW" dirty="0"/>
          </a:p>
          <a:p>
            <a:r>
              <a:rPr lang="zh-TW" altLang="en-US" dirty="0"/>
              <a:t>選擇新建</a:t>
            </a:r>
            <a:r>
              <a:rPr lang="en" altLang="zh-TW" dirty="0"/>
              <a:t>Python 3</a:t>
            </a:r>
            <a:r>
              <a:rPr lang="zh-TW" altLang="en-US" dirty="0"/>
              <a:t>筆記本</a:t>
            </a:r>
            <a:endParaRPr kumimoji="1" lang="zh-TW" altLang="en-US" dirty="0"/>
          </a:p>
        </p:txBody>
      </p:sp>
      <p:sp>
        <p:nvSpPr>
          <p:cNvPr id="4" name="投影片編號版面配置區 3">
            <a:extLst>
              <a:ext uri="{FF2B5EF4-FFF2-40B4-BE49-F238E27FC236}">
                <a16:creationId xmlns:a16="http://schemas.microsoft.com/office/drawing/2014/main" id="{96440EBC-DB16-6140-8408-39706A740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711288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0527F-0093-A446-8484-51B30A3B9F31}"/>
              </a:ext>
            </a:extLst>
          </p:cNvPr>
          <p:cNvSpPr>
            <a:spLocks noGrp="1"/>
          </p:cNvSpPr>
          <p:nvPr>
            <p:ph type="title"/>
          </p:nvPr>
        </p:nvSpPr>
        <p:spPr/>
        <p:txBody>
          <a:bodyPr/>
          <a:lstStyle/>
          <a:p>
            <a:r>
              <a:rPr kumimoji="1" lang="en-US" altLang="zh-TW" dirty="0"/>
              <a:t>Google </a:t>
            </a:r>
            <a:r>
              <a:rPr kumimoji="1" lang="en-US" altLang="zh-TW" dirty="0" err="1"/>
              <a:t>Colab</a:t>
            </a:r>
            <a:r>
              <a:rPr kumimoji="1" lang="zh-TW" altLang="en-US" dirty="0"/>
              <a:t> </a:t>
            </a:r>
            <a:r>
              <a:rPr kumimoji="1" lang="zh-CN" altLang="en-US" dirty="0"/>
              <a:t>介紹</a:t>
            </a:r>
            <a:endParaRPr kumimoji="1" lang="zh-TW" altLang="en-US" dirty="0"/>
          </a:p>
        </p:txBody>
      </p:sp>
      <p:sp>
        <p:nvSpPr>
          <p:cNvPr id="3" name="文字版面配置區 2">
            <a:extLst>
              <a:ext uri="{FF2B5EF4-FFF2-40B4-BE49-F238E27FC236}">
                <a16:creationId xmlns:a16="http://schemas.microsoft.com/office/drawing/2014/main" id="{42D32DD7-F156-3D46-93FB-AAA701DE4BF0}"/>
              </a:ext>
            </a:extLst>
          </p:cNvPr>
          <p:cNvSpPr>
            <a:spLocks noGrp="1"/>
          </p:cNvSpPr>
          <p:nvPr>
            <p:ph type="body" idx="1"/>
          </p:nvPr>
        </p:nvSpPr>
        <p:spPr/>
        <p:txBody>
          <a:bodyPr/>
          <a:lstStyle/>
          <a:p>
            <a:r>
              <a:rPr lang="zh-CN" altLang="en-US" dirty="0"/>
              <a:t>自動配置</a:t>
            </a:r>
            <a:endParaRPr kumimoji="1" lang="zh-TW" altLang="en-US" dirty="0"/>
          </a:p>
        </p:txBody>
      </p:sp>
      <p:sp>
        <p:nvSpPr>
          <p:cNvPr id="4" name="投影片編號版面配置區 3">
            <a:extLst>
              <a:ext uri="{FF2B5EF4-FFF2-40B4-BE49-F238E27FC236}">
                <a16:creationId xmlns:a16="http://schemas.microsoft.com/office/drawing/2014/main" id="{E2D48536-2581-5444-A3DA-79E110123A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12" name="群組 11">
            <a:extLst>
              <a:ext uri="{FF2B5EF4-FFF2-40B4-BE49-F238E27FC236}">
                <a16:creationId xmlns:a16="http://schemas.microsoft.com/office/drawing/2014/main" id="{865E3CB2-BA1B-2048-A9E1-9EFFC6AD31A3}"/>
              </a:ext>
            </a:extLst>
          </p:cNvPr>
          <p:cNvGrpSpPr>
            <a:grpSpLocks noChangeAspect="1"/>
          </p:cNvGrpSpPr>
          <p:nvPr/>
        </p:nvGrpSpPr>
        <p:grpSpPr>
          <a:xfrm>
            <a:off x="1381250" y="2629809"/>
            <a:ext cx="7412245" cy="1813442"/>
            <a:chOff x="-197199" y="2693632"/>
            <a:chExt cx="8404574" cy="2056220"/>
          </a:xfrm>
        </p:grpSpPr>
        <p:pic>
          <p:nvPicPr>
            <p:cNvPr id="7" name="圖片 6">
              <a:extLst>
                <a:ext uri="{FF2B5EF4-FFF2-40B4-BE49-F238E27FC236}">
                  <a16:creationId xmlns:a16="http://schemas.microsoft.com/office/drawing/2014/main" id="{17BDB390-7E43-9E4A-AC15-B4DEDC5AA446}"/>
                </a:ext>
              </a:extLst>
            </p:cNvPr>
            <p:cNvPicPr>
              <a:picLocks noChangeAspect="1"/>
            </p:cNvPicPr>
            <p:nvPr/>
          </p:nvPicPr>
          <p:blipFill>
            <a:blip r:embed="rId2"/>
            <a:stretch>
              <a:fillRect/>
            </a:stretch>
          </p:blipFill>
          <p:spPr>
            <a:xfrm>
              <a:off x="2772383" y="2693633"/>
              <a:ext cx="2487267" cy="2035037"/>
            </a:xfrm>
            <a:prstGeom prst="rect">
              <a:avLst/>
            </a:prstGeom>
          </p:spPr>
        </p:pic>
        <p:pic>
          <p:nvPicPr>
            <p:cNvPr id="9" name="圖片 8">
              <a:extLst>
                <a:ext uri="{FF2B5EF4-FFF2-40B4-BE49-F238E27FC236}">
                  <a16:creationId xmlns:a16="http://schemas.microsoft.com/office/drawing/2014/main" id="{4352A9FA-3F9C-9043-B0CF-7B2DAA61EF52}"/>
                </a:ext>
              </a:extLst>
            </p:cNvPr>
            <p:cNvPicPr>
              <a:picLocks noChangeAspect="1"/>
            </p:cNvPicPr>
            <p:nvPr/>
          </p:nvPicPr>
          <p:blipFill>
            <a:blip r:embed="rId3"/>
            <a:stretch>
              <a:fillRect/>
            </a:stretch>
          </p:blipFill>
          <p:spPr>
            <a:xfrm>
              <a:off x="5259650" y="2693634"/>
              <a:ext cx="2947725" cy="2056218"/>
            </a:xfrm>
            <a:prstGeom prst="rect">
              <a:avLst/>
            </a:prstGeom>
          </p:spPr>
        </p:pic>
        <p:pic>
          <p:nvPicPr>
            <p:cNvPr id="11" name="圖片 10">
              <a:extLst>
                <a:ext uri="{FF2B5EF4-FFF2-40B4-BE49-F238E27FC236}">
                  <a16:creationId xmlns:a16="http://schemas.microsoft.com/office/drawing/2014/main" id="{A0FFB083-9AB9-524D-B2D2-D9DFB1C6B3E1}"/>
                </a:ext>
              </a:extLst>
            </p:cNvPr>
            <p:cNvPicPr>
              <a:picLocks noChangeAspect="1"/>
            </p:cNvPicPr>
            <p:nvPr/>
          </p:nvPicPr>
          <p:blipFill>
            <a:blip r:embed="rId4"/>
            <a:stretch>
              <a:fillRect/>
            </a:stretch>
          </p:blipFill>
          <p:spPr>
            <a:xfrm>
              <a:off x="-197199" y="2693632"/>
              <a:ext cx="2969582" cy="2035037"/>
            </a:xfrm>
            <a:prstGeom prst="rect">
              <a:avLst/>
            </a:prstGeom>
          </p:spPr>
        </p:pic>
      </p:grpSp>
      <p:sp>
        <p:nvSpPr>
          <p:cNvPr id="14" name="圓角矩形 13">
            <a:extLst>
              <a:ext uri="{FF2B5EF4-FFF2-40B4-BE49-F238E27FC236}">
                <a16:creationId xmlns:a16="http://schemas.microsoft.com/office/drawing/2014/main" id="{76147881-DE92-4E4C-894C-7FD2A452FAEA}"/>
              </a:ext>
            </a:extLst>
          </p:cNvPr>
          <p:cNvSpPr/>
          <p:nvPr/>
        </p:nvSpPr>
        <p:spPr>
          <a:xfrm>
            <a:off x="2893067" y="4191958"/>
            <a:ext cx="854765" cy="25129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圓角矩形 14">
            <a:extLst>
              <a:ext uri="{FF2B5EF4-FFF2-40B4-BE49-F238E27FC236}">
                <a16:creationId xmlns:a16="http://schemas.microsoft.com/office/drawing/2014/main" id="{52CE566B-7D62-AE48-8099-12BA13E5FF3C}"/>
              </a:ext>
            </a:extLst>
          </p:cNvPr>
          <p:cNvSpPr/>
          <p:nvPr/>
        </p:nvSpPr>
        <p:spPr>
          <a:xfrm>
            <a:off x="4690286" y="2734219"/>
            <a:ext cx="854765" cy="25129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圓角矩形 15">
            <a:extLst>
              <a:ext uri="{FF2B5EF4-FFF2-40B4-BE49-F238E27FC236}">
                <a16:creationId xmlns:a16="http://schemas.microsoft.com/office/drawing/2014/main" id="{A6FFCC63-5074-2B42-8ABB-CE69557C66CE}"/>
              </a:ext>
            </a:extLst>
          </p:cNvPr>
          <p:cNvSpPr/>
          <p:nvPr/>
        </p:nvSpPr>
        <p:spPr>
          <a:xfrm>
            <a:off x="6446189" y="3173177"/>
            <a:ext cx="1157246" cy="29557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圓角矩形 16">
            <a:extLst>
              <a:ext uri="{FF2B5EF4-FFF2-40B4-BE49-F238E27FC236}">
                <a16:creationId xmlns:a16="http://schemas.microsoft.com/office/drawing/2014/main" id="{D64913C4-EE1D-754C-ABD8-0A15E0DE406E}"/>
              </a:ext>
            </a:extLst>
          </p:cNvPr>
          <p:cNvSpPr/>
          <p:nvPr/>
        </p:nvSpPr>
        <p:spPr>
          <a:xfrm>
            <a:off x="6446189" y="3543079"/>
            <a:ext cx="1157246" cy="295578"/>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8FBEE987-D7C4-7A42-8497-4ABC59F444E9}"/>
              </a:ext>
            </a:extLst>
          </p:cNvPr>
          <p:cNvSpPr txBox="1"/>
          <p:nvPr/>
        </p:nvSpPr>
        <p:spPr>
          <a:xfrm>
            <a:off x="2782957" y="3913055"/>
            <a:ext cx="383438" cy="307777"/>
          </a:xfrm>
          <a:prstGeom prst="rect">
            <a:avLst/>
          </a:prstGeom>
          <a:noFill/>
        </p:spPr>
        <p:txBody>
          <a:bodyPr wrap="none" rtlCol="0">
            <a:spAutoFit/>
          </a:bodyPr>
          <a:lstStyle/>
          <a:p>
            <a:r>
              <a:rPr kumimoji="1" lang="en-US" altLang="zh-TW" dirty="0"/>
              <a:t>1. </a:t>
            </a:r>
            <a:endParaRPr kumimoji="1" lang="zh-TW" altLang="en-US" dirty="0"/>
          </a:p>
        </p:txBody>
      </p:sp>
      <p:sp>
        <p:nvSpPr>
          <p:cNvPr id="19" name="文字方塊 18">
            <a:extLst>
              <a:ext uri="{FF2B5EF4-FFF2-40B4-BE49-F238E27FC236}">
                <a16:creationId xmlns:a16="http://schemas.microsoft.com/office/drawing/2014/main" id="{D65DA05D-9270-B843-843F-7CE0930A51AD}"/>
              </a:ext>
            </a:extLst>
          </p:cNvPr>
          <p:cNvSpPr txBox="1"/>
          <p:nvPr/>
        </p:nvSpPr>
        <p:spPr>
          <a:xfrm>
            <a:off x="4572000" y="2935938"/>
            <a:ext cx="383438" cy="307777"/>
          </a:xfrm>
          <a:prstGeom prst="rect">
            <a:avLst/>
          </a:prstGeom>
          <a:noFill/>
        </p:spPr>
        <p:txBody>
          <a:bodyPr wrap="none" rtlCol="0">
            <a:spAutoFit/>
          </a:bodyPr>
          <a:lstStyle/>
          <a:p>
            <a:r>
              <a:rPr kumimoji="1" lang="en-US" altLang="zh-TW" dirty="0"/>
              <a:t>2. </a:t>
            </a:r>
            <a:endParaRPr kumimoji="1" lang="zh-TW" altLang="en-US" dirty="0"/>
          </a:p>
        </p:txBody>
      </p:sp>
      <p:sp>
        <p:nvSpPr>
          <p:cNvPr id="20" name="文字方塊 19">
            <a:extLst>
              <a:ext uri="{FF2B5EF4-FFF2-40B4-BE49-F238E27FC236}">
                <a16:creationId xmlns:a16="http://schemas.microsoft.com/office/drawing/2014/main" id="{566555FA-C64E-B943-956D-4F7F6DF1B1EA}"/>
              </a:ext>
            </a:extLst>
          </p:cNvPr>
          <p:cNvSpPr txBox="1"/>
          <p:nvPr/>
        </p:nvSpPr>
        <p:spPr>
          <a:xfrm>
            <a:off x="7301932" y="2901966"/>
            <a:ext cx="383438" cy="307777"/>
          </a:xfrm>
          <a:prstGeom prst="rect">
            <a:avLst/>
          </a:prstGeom>
          <a:noFill/>
        </p:spPr>
        <p:txBody>
          <a:bodyPr wrap="none" rtlCol="0">
            <a:spAutoFit/>
          </a:bodyPr>
          <a:lstStyle/>
          <a:p>
            <a:r>
              <a:rPr kumimoji="1" lang="en-US" altLang="zh-TW" dirty="0"/>
              <a:t>3. </a:t>
            </a:r>
            <a:endParaRPr kumimoji="1" lang="zh-TW" altLang="en-US" dirty="0"/>
          </a:p>
        </p:txBody>
      </p:sp>
    </p:spTree>
    <p:extLst>
      <p:ext uri="{BB962C8B-B14F-4D97-AF65-F5344CB8AC3E}">
        <p14:creationId xmlns:p14="http://schemas.microsoft.com/office/powerpoint/2010/main" val="62933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摘要</a:t>
            </a: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矩形 6"/>
          <p:cNvSpPr/>
          <p:nvPr/>
        </p:nvSpPr>
        <p:spPr>
          <a:xfrm>
            <a:off x="1381250" y="1566398"/>
            <a:ext cx="6286219" cy="2717732"/>
          </a:xfrm>
          <a:prstGeom prst="rect">
            <a:avLst/>
          </a:prstGeom>
        </p:spPr>
        <p:txBody>
          <a:bodyPr wrap="square">
            <a:spAutoFit/>
          </a:bodyPr>
          <a:lstStyle/>
          <a:p>
            <a:pPr>
              <a:lnSpc>
                <a:spcPts val="2300"/>
              </a:lnSpc>
            </a:pPr>
            <a:r>
              <a:rPr lang="zh-CN" altLang="en-US" sz="1800" dirty="0">
                <a:latin typeface="標楷體" panose="03000509000000000000" pitchFamily="65" charset="-120"/>
                <a:ea typeface="標楷體" panose="03000509000000000000" pitchFamily="65" charset="-120"/>
              </a:rPr>
              <a:t>第一部分課程主要介紹分成三個部分介紹</a:t>
            </a:r>
            <a:endParaRPr lang="en-US" altLang="zh-TW" sz="1800" dirty="0">
              <a:latin typeface="標楷體" panose="03000509000000000000" pitchFamily="65" charset="-120"/>
              <a:ea typeface="標楷體" panose="03000509000000000000" pitchFamily="65" charset="-120"/>
            </a:endParaRPr>
          </a:p>
          <a:p>
            <a:pPr marL="342900" indent="-342900">
              <a:lnSpc>
                <a:spcPts val="2300"/>
              </a:lnSpc>
              <a:buAutoNum type="arabicPeriod"/>
            </a:pPr>
            <a:r>
              <a:rPr lang="zh-CN" altLang="en-US" sz="1800" dirty="0">
                <a:latin typeface="標楷體" panose="03000509000000000000" pitchFamily="65" charset="-120"/>
                <a:ea typeface="標楷體" panose="03000509000000000000" pitchFamily="65" charset="-120"/>
              </a:rPr>
              <a:t>介紹設置訓練環境，包含單機與雲端平台。</a:t>
            </a:r>
            <a:endParaRPr lang="en-US" altLang="zh-CN" sz="1800" dirty="0">
              <a:latin typeface="標楷體" panose="03000509000000000000" pitchFamily="65" charset="-120"/>
              <a:ea typeface="標楷體" panose="03000509000000000000" pitchFamily="65" charset="-120"/>
            </a:endParaRPr>
          </a:p>
          <a:p>
            <a:pPr>
              <a:lnSpc>
                <a:spcPts val="2300"/>
              </a:lnSpc>
            </a:pPr>
            <a:endParaRPr lang="en-US" altLang="zh-CN" sz="1800" dirty="0">
              <a:latin typeface="標楷體" panose="03000509000000000000" pitchFamily="65" charset="-120"/>
              <a:ea typeface="標楷體" panose="03000509000000000000" pitchFamily="65" charset="-120"/>
            </a:endParaRPr>
          </a:p>
          <a:p>
            <a:pPr>
              <a:lnSpc>
                <a:spcPts val="2300"/>
              </a:lnSpc>
            </a:pPr>
            <a:endParaRPr lang="en-US" altLang="zh-CN" sz="1800" dirty="0">
              <a:latin typeface="標楷體" panose="03000509000000000000" pitchFamily="65" charset="-120"/>
              <a:ea typeface="標楷體" panose="03000509000000000000" pitchFamily="65" charset="-120"/>
            </a:endParaRPr>
          </a:p>
          <a:p>
            <a:pPr>
              <a:lnSpc>
                <a:spcPts val="2300"/>
              </a:lnSpc>
            </a:pPr>
            <a:endParaRPr lang="en-US" altLang="zh-CN" sz="1800" dirty="0">
              <a:latin typeface="標楷體" panose="03000509000000000000" pitchFamily="65" charset="-120"/>
              <a:ea typeface="標楷體" panose="03000509000000000000" pitchFamily="65" charset="-120"/>
            </a:endParaRPr>
          </a:p>
          <a:p>
            <a:pPr>
              <a:lnSpc>
                <a:spcPts val="2300"/>
              </a:lnSpc>
            </a:pPr>
            <a:r>
              <a:rPr lang="en-US" altLang="zh-CN" sz="1800" dirty="0">
                <a:latin typeface="標楷體" panose="03000509000000000000" pitchFamily="65" charset="-120"/>
                <a:ea typeface="標楷體" panose="03000509000000000000" pitchFamily="65" charset="-120"/>
              </a:rPr>
              <a:t>2. </a:t>
            </a:r>
            <a:r>
              <a:rPr lang="zh-CN" altLang="en-US" sz="1800" dirty="0">
                <a:latin typeface="標楷體" panose="03000509000000000000" pitchFamily="65" charset="-120"/>
                <a:ea typeface="標楷體" panose="03000509000000000000" pitchFamily="65" charset="-120"/>
              </a:rPr>
              <a:t>介紹常用的開放資料集。</a:t>
            </a:r>
            <a:endParaRPr lang="en-US" altLang="zh-CN" sz="1800" dirty="0">
              <a:latin typeface="標楷體" panose="03000509000000000000" pitchFamily="65" charset="-120"/>
              <a:ea typeface="標楷體" panose="03000509000000000000" pitchFamily="65" charset="-120"/>
            </a:endParaRPr>
          </a:p>
          <a:p>
            <a:pPr>
              <a:lnSpc>
                <a:spcPts val="2300"/>
              </a:lnSpc>
            </a:pPr>
            <a:r>
              <a:rPr lang="en-US" altLang="zh-CN" sz="1800" dirty="0">
                <a:latin typeface="標楷體" panose="03000509000000000000" pitchFamily="65" charset="-120"/>
                <a:ea typeface="標楷體" panose="03000509000000000000" pitchFamily="65" charset="-120"/>
              </a:rPr>
              <a:t>3. </a:t>
            </a:r>
            <a:r>
              <a:rPr lang="zh-CN" altLang="en-US" sz="1800" dirty="0">
                <a:latin typeface="標楷體" panose="03000509000000000000" pitchFamily="65" charset="-120"/>
                <a:ea typeface="標楷體" panose="03000509000000000000" pitchFamily="65" charset="-120"/>
              </a:rPr>
              <a:t>介紹基礎的模型訓練技巧</a:t>
            </a:r>
            <a:endParaRPr lang="en-US" altLang="zh-TW" sz="1800" dirty="0">
              <a:latin typeface="標楷體" panose="03000509000000000000" pitchFamily="65" charset="-120"/>
              <a:ea typeface="標楷體" panose="03000509000000000000" pitchFamily="65" charset="-120"/>
            </a:endParaRPr>
          </a:p>
          <a:p>
            <a:pPr>
              <a:lnSpc>
                <a:spcPts val="2300"/>
              </a:lnSpc>
            </a:pPr>
            <a:endParaRPr lang="en-US" altLang="zh-TW" sz="1800" dirty="0">
              <a:latin typeface="標楷體" panose="03000509000000000000" pitchFamily="65" charset="-120"/>
              <a:ea typeface="標楷體" panose="03000509000000000000" pitchFamily="65" charset="-120"/>
            </a:endParaRPr>
          </a:p>
          <a:p>
            <a:pPr>
              <a:lnSpc>
                <a:spcPts val="2300"/>
              </a:lnSpc>
            </a:pPr>
            <a:endParaRPr lang="en-US" altLang="zh-TW" sz="1800" dirty="0">
              <a:solidFill>
                <a:schemeClr val="tx1">
                  <a:lumMod val="75000"/>
                  <a:lumOff val="25000"/>
                </a:schemeClr>
              </a:solidFill>
              <a:latin typeface="標楷體" panose="03000509000000000000" pitchFamily="65" charset="-120"/>
              <a:ea typeface="標楷體" panose="03000509000000000000" pitchFamily="65" charset="-120"/>
              <a:cs typeface="Calibri" panose="020F0502020204030204" pitchFamily="34" charset="0"/>
            </a:endParaRPr>
          </a:p>
        </p:txBody>
      </p:sp>
      <p:sp>
        <p:nvSpPr>
          <p:cNvPr id="6" name="矩形 5"/>
          <p:cNvSpPr/>
          <p:nvPr/>
        </p:nvSpPr>
        <p:spPr>
          <a:xfrm>
            <a:off x="1821875" y="2194343"/>
            <a:ext cx="267792" cy="267792"/>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t>✔</a:t>
            </a:r>
          </a:p>
        </p:txBody>
      </p:sp>
      <p:sp>
        <p:nvSpPr>
          <p:cNvPr id="8" name="矩形 7"/>
          <p:cNvSpPr/>
          <p:nvPr/>
        </p:nvSpPr>
        <p:spPr>
          <a:xfrm>
            <a:off x="2089667" y="2194343"/>
            <a:ext cx="1029449" cy="338554"/>
          </a:xfrm>
          <a:prstGeom prst="rect">
            <a:avLst/>
          </a:prstGeom>
        </p:spPr>
        <p:txBody>
          <a:bodyPr wrap="none">
            <a:spAutoFit/>
          </a:bodyPr>
          <a:lstStyle/>
          <a:p>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Anaconda</a:t>
            </a:r>
            <a:endParaRPr lang="zh-TW" altLang="en-US" sz="1600" dirty="0">
              <a:latin typeface="標楷體" panose="03000509000000000000" pitchFamily="65" charset="-120"/>
              <a:ea typeface="標楷體" panose="03000509000000000000" pitchFamily="65" charset="-120"/>
            </a:endParaRPr>
          </a:p>
        </p:txBody>
      </p:sp>
      <p:sp>
        <p:nvSpPr>
          <p:cNvPr id="9" name="矩形 8"/>
          <p:cNvSpPr/>
          <p:nvPr/>
        </p:nvSpPr>
        <p:spPr>
          <a:xfrm>
            <a:off x="1821875" y="2571750"/>
            <a:ext cx="267792" cy="267792"/>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t>✔</a:t>
            </a:r>
          </a:p>
        </p:txBody>
      </p:sp>
      <p:sp>
        <p:nvSpPr>
          <p:cNvPr id="10" name="矩形 9"/>
          <p:cNvSpPr/>
          <p:nvPr/>
        </p:nvSpPr>
        <p:spPr>
          <a:xfrm>
            <a:off x="2089667" y="2571750"/>
            <a:ext cx="1364476" cy="338554"/>
          </a:xfrm>
          <a:prstGeom prst="rect">
            <a:avLst/>
          </a:prstGeom>
        </p:spPr>
        <p:txBody>
          <a:bodyPr wrap="none">
            <a:spAutoFit/>
          </a:bodyPr>
          <a:lstStyle/>
          <a:p>
            <a:r>
              <a:rPr lang="en-US" altLang="zh-TW" sz="1600" dirty="0">
                <a:solidFill>
                  <a:schemeClr val="tx1">
                    <a:lumMod val="75000"/>
                    <a:lumOff val="25000"/>
                  </a:schemeClr>
                </a:solidFill>
                <a:latin typeface="標楷體" panose="03000509000000000000" pitchFamily="65" charset="-120"/>
                <a:ea typeface="標楷體" panose="03000509000000000000" pitchFamily="65" charset="-120"/>
              </a:rPr>
              <a:t>Google </a:t>
            </a:r>
            <a:r>
              <a:rPr lang="en-US" altLang="zh-TW" sz="1600" dirty="0" err="1">
                <a:solidFill>
                  <a:schemeClr val="tx1">
                    <a:lumMod val="75000"/>
                    <a:lumOff val="25000"/>
                  </a:schemeClr>
                </a:solidFill>
                <a:latin typeface="標楷體" panose="03000509000000000000" pitchFamily="65" charset="-120"/>
                <a:ea typeface="標楷體" panose="03000509000000000000" pitchFamily="65" charset="-120"/>
              </a:rPr>
              <a:t>CoLab</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79148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0527F-0093-A446-8484-51B30A3B9F31}"/>
              </a:ext>
            </a:extLst>
          </p:cNvPr>
          <p:cNvSpPr>
            <a:spLocks noGrp="1"/>
          </p:cNvSpPr>
          <p:nvPr>
            <p:ph type="title"/>
          </p:nvPr>
        </p:nvSpPr>
        <p:spPr/>
        <p:txBody>
          <a:bodyPr/>
          <a:lstStyle/>
          <a:p>
            <a:r>
              <a:rPr kumimoji="1" lang="en-US" altLang="zh-TW" dirty="0"/>
              <a:t>Google </a:t>
            </a:r>
            <a:r>
              <a:rPr kumimoji="1" lang="en-US" altLang="zh-TW" dirty="0" err="1"/>
              <a:t>Colab</a:t>
            </a:r>
            <a:r>
              <a:rPr kumimoji="1" lang="zh-TW" altLang="en-US" dirty="0"/>
              <a:t> </a:t>
            </a:r>
            <a:r>
              <a:rPr kumimoji="1" lang="zh-CN" altLang="en-US" dirty="0"/>
              <a:t>介紹</a:t>
            </a:r>
            <a:endParaRPr kumimoji="1" lang="zh-TW" altLang="en-US" dirty="0"/>
          </a:p>
        </p:txBody>
      </p:sp>
      <p:sp>
        <p:nvSpPr>
          <p:cNvPr id="3" name="文字版面配置區 2">
            <a:extLst>
              <a:ext uri="{FF2B5EF4-FFF2-40B4-BE49-F238E27FC236}">
                <a16:creationId xmlns:a16="http://schemas.microsoft.com/office/drawing/2014/main" id="{42D32DD7-F156-3D46-93FB-AAA701DE4BF0}"/>
              </a:ext>
            </a:extLst>
          </p:cNvPr>
          <p:cNvSpPr>
            <a:spLocks noGrp="1"/>
          </p:cNvSpPr>
          <p:nvPr>
            <p:ph type="body" idx="1"/>
          </p:nvPr>
        </p:nvSpPr>
        <p:spPr>
          <a:xfrm>
            <a:off x="1381250" y="1616470"/>
            <a:ext cx="2783246" cy="3112200"/>
          </a:xfrm>
        </p:spPr>
        <p:txBody>
          <a:bodyPr/>
          <a:lstStyle/>
          <a:p>
            <a:r>
              <a:rPr kumimoji="1" lang="zh-CN" altLang="en-US" dirty="0"/>
              <a:t>協作程式編輯</a:t>
            </a:r>
            <a:endParaRPr kumimoji="1" lang="zh-TW" altLang="en-US" dirty="0"/>
          </a:p>
        </p:txBody>
      </p:sp>
      <p:sp>
        <p:nvSpPr>
          <p:cNvPr id="4" name="投影片編號版面配置區 3">
            <a:extLst>
              <a:ext uri="{FF2B5EF4-FFF2-40B4-BE49-F238E27FC236}">
                <a16:creationId xmlns:a16="http://schemas.microsoft.com/office/drawing/2014/main" id="{E2D48536-2581-5444-A3DA-79E110123A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圖片 5">
            <a:extLst>
              <a:ext uri="{FF2B5EF4-FFF2-40B4-BE49-F238E27FC236}">
                <a16:creationId xmlns:a16="http://schemas.microsoft.com/office/drawing/2014/main" id="{C19C0C33-409D-3646-BACB-4281A99DB2AD}"/>
              </a:ext>
            </a:extLst>
          </p:cNvPr>
          <p:cNvPicPr>
            <a:picLocks noChangeAspect="1"/>
          </p:cNvPicPr>
          <p:nvPr/>
        </p:nvPicPr>
        <p:blipFill>
          <a:blip r:embed="rId2"/>
          <a:stretch>
            <a:fillRect/>
          </a:stretch>
        </p:blipFill>
        <p:spPr>
          <a:xfrm>
            <a:off x="1381250" y="2348991"/>
            <a:ext cx="2761111" cy="1213482"/>
          </a:xfrm>
          <a:prstGeom prst="rect">
            <a:avLst/>
          </a:prstGeom>
        </p:spPr>
      </p:pic>
      <p:pic>
        <p:nvPicPr>
          <p:cNvPr id="8" name="圖片 7">
            <a:extLst>
              <a:ext uri="{FF2B5EF4-FFF2-40B4-BE49-F238E27FC236}">
                <a16:creationId xmlns:a16="http://schemas.microsoft.com/office/drawing/2014/main" id="{921C3B5C-46A5-4647-A7B8-C5446A0EBEF3}"/>
              </a:ext>
            </a:extLst>
          </p:cNvPr>
          <p:cNvPicPr>
            <a:picLocks noChangeAspect="1"/>
          </p:cNvPicPr>
          <p:nvPr/>
        </p:nvPicPr>
        <p:blipFill>
          <a:blip r:embed="rId3"/>
          <a:stretch>
            <a:fillRect/>
          </a:stretch>
        </p:blipFill>
        <p:spPr>
          <a:xfrm>
            <a:off x="3151311" y="3621265"/>
            <a:ext cx="2841377" cy="1347457"/>
          </a:xfrm>
          <a:prstGeom prst="rect">
            <a:avLst/>
          </a:prstGeom>
        </p:spPr>
      </p:pic>
      <p:pic>
        <p:nvPicPr>
          <p:cNvPr id="10" name="圖片 9">
            <a:extLst>
              <a:ext uri="{FF2B5EF4-FFF2-40B4-BE49-F238E27FC236}">
                <a16:creationId xmlns:a16="http://schemas.microsoft.com/office/drawing/2014/main" id="{216C6E97-9B44-6048-B8E9-9A81E83BD0CB}"/>
              </a:ext>
            </a:extLst>
          </p:cNvPr>
          <p:cNvPicPr>
            <a:picLocks noChangeAspect="1"/>
          </p:cNvPicPr>
          <p:nvPr/>
        </p:nvPicPr>
        <p:blipFill>
          <a:blip r:embed="rId4"/>
          <a:stretch>
            <a:fillRect/>
          </a:stretch>
        </p:blipFill>
        <p:spPr>
          <a:xfrm>
            <a:off x="6032755" y="2746449"/>
            <a:ext cx="2510472" cy="1347457"/>
          </a:xfrm>
          <a:prstGeom prst="rect">
            <a:avLst/>
          </a:prstGeom>
        </p:spPr>
      </p:pic>
      <p:sp>
        <p:nvSpPr>
          <p:cNvPr id="11" name="矩形 10">
            <a:extLst>
              <a:ext uri="{FF2B5EF4-FFF2-40B4-BE49-F238E27FC236}">
                <a16:creationId xmlns:a16="http://schemas.microsoft.com/office/drawing/2014/main" id="{A53F89A8-55F4-AF4F-8FD8-BA8BD7288140}"/>
              </a:ext>
            </a:extLst>
          </p:cNvPr>
          <p:cNvSpPr/>
          <p:nvPr/>
        </p:nvSpPr>
        <p:spPr>
          <a:xfrm>
            <a:off x="2898193" y="2348991"/>
            <a:ext cx="925163" cy="46378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329CFE82-D5C5-7C45-BB8A-2EF629BF5AC1}"/>
              </a:ext>
            </a:extLst>
          </p:cNvPr>
          <p:cNvSpPr/>
          <p:nvPr/>
        </p:nvSpPr>
        <p:spPr>
          <a:xfrm>
            <a:off x="3324304" y="3988937"/>
            <a:ext cx="2495391" cy="46379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1AB3EBBB-BF72-F741-8E8A-82AEF808C376}"/>
              </a:ext>
            </a:extLst>
          </p:cNvPr>
          <p:cNvSpPr/>
          <p:nvPr/>
        </p:nvSpPr>
        <p:spPr>
          <a:xfrm>
            <a:off x="5242104" y="4577233"/>
            <a:ext cx="577591" cy="26698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向右箭號 13">
            <a:extLst>
              <a:ext uri="{FF2B5EF4-FFF2-40B4-BE49-F238E27FC236}">
                <a16:creationId xmlns:a16="http://schemas.microsoft.com/office/drawing/2014/main" id="{66428A05-0F5E-1E41-8F99-72D0FCCFEDE0}"/>
              </a:ext>
            </a:extLst>
          </p:cNvPr>
          <p:cNvSpPr/>
          <p:nvPr/>
        </p:nvSpPr>
        <p:spPr>
          <a:xfrm rot="19021537" flipV="1">
            <a:off x="5803371" y="4321659"/>
            <a:ext cx="792476" cy="26406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文字方塊 14">
            <a:extLst>
              <a:ext uri="{FF2B5EF4-FFF2-40B4-BE49-F238E27FC236}">
                <a16:creationId xmlns:a16="http://schemas.microsoft.com/office/drawing/2014/main" id="{2859CC84-3DCB-5445-8FE9-C573AE6F1B01}"/>
              </a:ext>
            </a:extLst>
          </p:cNvPr>
          <p:cNvSpPr txBox="1"/>
          <p:nvPr/>
        </p:nvSpPr>
        <p:spPr>
          <a:xfrm>
            <a:off x="2866726" y="2181989"/>
            <a:ext cx="383438" cy="307777"/>
          </a:xfrm>
          <a:prstGeom prst="rect">
            <a:avLst/>
          </a:prstGeom>
          <a:noFill/>
        </p:spPr>
        <p:txBody>
          <a:bodyPr wrap="none" rtlCol="0">
            <a:spAutoFit/>
          </a:bodyPr>
          <a:lstStyle/>
          <a:p>
            <a:r>
              <a:rPr kumimoji="1" lang="en-US" altLang="zh-TW" dirty="0"/>
              <a:t>1. </a:t>
            </a:r>
            <a:endParaRPr kumimoji="1" lang="zh-TW" altLang="en-US" dirty="0"/>
          </a:p>
        </p:txBody>
      </p:sp>
      <p:sp>
        <p:nvSpPr>
          <p:cNvPr id="16" name="文字方塊 15">
            <a:extLst>
              <a:ext uri="{FF2B5EF4-FFF2-40B4-BE49-F238E27FC236}">
                <a16:creationId xmlns:a16="http://schemas.microsoft.com/office/drawing/2014/main" id="{91AC13A0-35DA-AB4C-9371-B64E48B3A138}"/>
              </a:ext>
            </a:extLst>
          </p:cNvPr>
          <p:cNvSpPr txBox="1"/>
          <p:nvPr/>
        </p:nvSpPr>
        <p:spPr>
          <a:xfrm>
            <a:off x="3589340" y="3913055"/>
            <a:ext cx="383438" cy="307777"/>
          </a:xfrm>
          <a:prstGeom prst="rect">
            <a:avLst/>
          </a:prstGeom>
          <a:noFill/>
        </p:spPr>
        <p:txBody>
          <a:bodyPr wrap="none" rtlCol="0">
            <a:spAutoFit/>
          </a:bodyPr>
          <a:lstStyle/>
          <a:p>
            <a:r>
              <a:rPr kumimoji="1" lang="en-US" altLang="zh-TW" dirty="0"/>
              <a:t>2. </a:t>
            </a:r>
            <a:endParaRPr kumimoji="1" lang="zh-TW" altLang="en-US" dirty="0"/>
          </a:p>
        </p:txBody>
      </p:sp>
      <p:sp>
        <p:nvSpPr>
          <p:cNvPr id="17" name="文字方塊 16">
            <a:extLst>
              <a:ext uri="{FF2B5EF4-FFF2-40B4-BE49-F238E27FC236}">
                <a16:creationId xmlns:a16="http://schemas.microsoft.com/office/drawing/2014/main" id="{A45136CE-E339-F345-8350-1D1F8E36584A}"/>
              </a:ext>
            </a:extLst>
          </p:cNvPr>
          <p:cNvSpPr txBox="1"/>
          <p:nvPr/>
        </p:nvSpPr>
        <p:spPr>
          <a:xfrm>
            <a:off x="4916721" y="4565676"/>
            <a:ext cx="383438" cy="307777"/>
          </a:xfrm>
          <a:prstGeom prst="rect">
            <a:avLst/>
          </a:prstGeom>
          <a:noFill/>
        </p:spPr>
        <p:txBody>
          <a:bodyPr wrap="none" rtlCol="0">
            <a:spAutoFit/>
          </a:bodyPr>
          <a:lstStyle/>
          <a:p>
            <a:r>
              <a:rPr kumimoji="1" lang="en-US" altLang="zh-TW" dirty="0"/>
              <a:t>3. </a:t>
            </a:r>
            <a:endParaRPr kumimoji="1" lang="zh-TW" altLang="en-US" dirty="0"/>
          </a:p>
        </p:txBody>
      </p:sp>
    </p:spTree>
    <p:extLst>
      <p:ext uri="{BB962C8B-B14F-4D97-AF65-F5344CB8AC3E}">
        <p14:creationId xmlns:p14="http://schemas.microsoft.com/office/powerpoint/2010/main" val="353988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0527F-0093-A446-8484-51B30A3B9F31}"/>
              </a:ext>
            </a:extLst>
          </p:cNvPr>
          <p:cNvSpPr>
            <a:spLocks noGrp="1"/>
          </p:cNvSpPr>
          <p:nvPr>
            <p:ph type="title"/>
          </p:nvPr>
        </p:nvSpPr>
        <p:spPr/>
        <p:txBody>
          <a:bodyPr/>
          <a:lstStyle/>
          <a:p>
            <a:r>
              <a:rPr kumimoji="1" lang="en-US" altLang="zh-TW" dirty="0"/>
              <a:t>Google </a:t>
            </a:r>
            <a:r>
              <a:rPr kumimoji="1" lang="en-US" altLang="zh-TW" dirty="0" err="1"/>
              <a:t>Colab</a:t>
            </a:r>
            <a:r>
              <a:rPr kumimoji="1" lang="zh-TW" altLang="en-US" dirty="0"/>
              <a:t> </a:t>
            </a:r>
            <a:r>
              <a:rPr kumimoji="1" lang="zh-CN" altLang="en-US" dirty="0"/>
              <a:t>介紹</a:t>
            </a:r>
            <a:endParaRPr kumimoji="1" lang="zh-TW" altLang="en-US" dirty="0"/>
          </a:p>
        </p:txBody>
      </p:sp>
      <p:sp>
        <p:nvSpPr>
          <p:cNvPr id="3" name="文字版面配置區 2">
            <a:extLst>
              <a:ext uri="{FF2B5EF4-FFF2-40B4-BE49-F238E27FC236}">
                <a16:creationId xmlns:a16="http://schemas.microsoft.com/office/drawing/2014/main" id="{42D32DD7-F156-3D46-93FB-AAA701DE4BF0}"/>
              </a:ext>
            </a:extLst>
          </p:cNvPr>
          <p:cNvSpPr>
            <a:spLocks noGrp="1"/>
          </p:cNvSpPr>
          <p:nvPr>
            <p:ph type="body" idx="1"/>
          </p:nvPr>
        </p:nvSpPr>
        <p:spPr>
          <a:xfrm>
            <a:off x="1381250" y="1616470"/>
            <a:ext cx="2783246" cy="3112200"/>
          </a:xfrm>
        </p:spPr>
        <p:txBody>
          <a:bodyPr/>
          <a:lstStyle/>
          <a:p>
            <a:r>
              <a:rPr kumimoji="1" lang="zh-CN" altLang="en-US" dirty="0"/>
              <a:t>協作程式編輯</a:t>
            </a:r>
            <a:endParaRPr kumimoji="1" lang="zh-TW" altLang="en-US" dirty="0"/>
          </a:p>
        </p:txBody>
      </p:sp>
      <p:sp>
        <p:nvSpPr>
          <p:cNvPr id="4" name="投影片編號版面配置區 3">
            <a:extLst>
              <a:ext uri="{FF2B5EF4-FFF2-40B4-BE49-F238E27FC236}">
                <a16:creationId xmlns:a16="http://schemas.microsoft.com/office/drawing/2014/main" id="{E2D48536-2581-5444-A3DA-79E110123A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7" name="圖片 6">
            <a:extLst>
              <a:ext uri="{FF2B5EF4-FFF2-40B4-BE49-F238E27FC236}">
                <a16:creationId xmlns:a16="http://schemas.microsoft.com/office/drawing/2014/main" id="{1B492947-157F-9D49-99F7-B2373E73B98A}"/>
              </a:ext>
            </a:extLst>
          </p:cNvPr>
          <p:cNvPicPr>
            <a:picLocks noChangeAspect="1"/>
          </p:cNvPicPr>
          <p:nvPr/>
        </p:nvPicPr>
        <p:blipFill>
          <a:blip r:embed="rId2"/>
          <a:stretch>
            <a:fillRect/>
          </a:stretch>
        </p:blipFill>
        <p:spPr>
          <a:xfrm>
            <a:off x="5785968" y="1616470"/>
            <a:ext cx="1976782" cy="1817364"/>
          </a:xfrm>
          <a:prstGeom prst="rect">
            <a:avLst/>
          </a:prstGeom>
        </p:spPr>
      </p:pic>
      <p:pic>
        <p:nvPicPr>
          <p:cNvPr id="18" name="圖片 17">
            <a:extLst>
              <a:ext uri="{FF2B5EF4-FFF2-40B4-BE49-F238E27FC236}">
                <a16:creationId xmlns:a16="http://schemas.microsoft.com/office/drawing/2014/main" id="{124C9F48-4965-364B-9539-3F5C1388A582}"/>
              </a:ext>
            </a:extLst>
          </p:cNvPr>
          <p:cNvPicPr>
            <a:picLocks noChangeAspect="1"/>
          </p:cNvPicPr>
          <p:nvPr/>
        </p:nvPicPr>
        <p:blipFill>
          <a:blip r:embed="rId3"/>
          <a:stretch>
            <a:fillRect/>
          </a:stretch>
        </p:blipFill>
        <p:spPr>
          <a:xfrm>
            <a:off x="1381250" y="2325517"/>
            <a:ext cx="3381513" cy="1268067"/>
          </a:xfrm>
          <a:prstGeom prst="rect">
            <a:avLst/>
          </a:prstGeom>
        </p:spPr>
      </p:pic>
      <p:pic>
        <p:nvPicPr>
          <p:cNvPr id="20" name="圖片 19">
            <a:extLst>
              <a:ext uri="{FF2B5EF4-FFF2-40B4-BE49-F238E27FC236}">
                <a16:creationId xmlns:a16="http://schemas.microsoft.com/office/drawing/2014/main" id="{E26CDD8E-06A0-E844-9D3F-53637946F8FF}"/>
              </a:ext>
            </a:extLst>
          </p:cNvPr>
          <p:cNvPicPr>
            <a:picLocks noChangeAspect="1"/>
          </p:cNvPicPr>
          <p:nvPr/>
        </p:nvPicPr>
        <p:blipFill>
          <a:blip r:embed="rId4"/>
          <a:stretch>
            <a:fillRect/>
          </a:stretch>
        </p:blipFill>
        <p:spPr>
          <a:xfrm>
            <a:off x="1093304" y="4302631"/>
            <a:ext cx="6957391" cy="447220"/>
          </a:xfrm>
          <a:prstGeom prst="rect">
            <a:avLst/>
          </a:prstGeom>
        </p:spPr>
      </p:pic>
      <p:sp>
        <p:nvSpPr>
          <p:cNvPr id="21" name="圓角矩形 20">
            <a:extLst>
              <a:ext uri="{FF2B5EF4-FFF2-40B4-BE49-F238E27FC236}">
                <a16:creationId xmlns:a16="http://schemas.microsoft.com/office/drawing/2014/main" id="{FB554DEF-A424-574F-9B0E-F2D6EDEF6AF2}"/>
              </a:ext>
            </a:extLst>
          </p:cNvPr>
          <p:cNvSpPr/>
          <p:nvPr/>
        </p:nvSpPr>
        <p:spPr>
          <a:xfrm>
            <a:off x="3320450" y="2663687"/>
            <a:ext cx="1442313" cy="437322"/>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圓角矩形 21">
            <a:extLst>
              <a:ext uri="{FF2B5EF4-FFF2-40B4-BE49-F238E27FC236}">
                <a16:creationId xmlns:a16="http://schemas.microsoft.com/office/drawing/2014/main" id="{2949C006-CEFA-3542-98C8-847B60C67299}"/>
              </a:ext>
            </a:extLst>
          </p:cNvPr>
          <p:cNvSpPr/>
          <p:nvPr/>
        </p:nvSpPr>
        <p:spPr>
          <a:xfrm>
            <a:off x="6053203" y="2303567"/>
            <a:ext cx="1381268" cy="996223"/>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向右箭號 23">
            <a:extLst>
              <a:ext uri="{FF2B5EF4-FFF2-40B4-BE49-F238E27FC236}">
                <a16:creationId xmlns:a16="http://schemas.microsoft.com/office/drawing/2014/main" id="{7B9AC814-4A8E-0646-9013-D9202769FFA5}"/>
              </a:ext>
            </a:extLst>
          </p:cNvPr>
          <p:cNvSpPr/>
          <p:nvPr/>
        </p:nvSpPr>
        <p:spPr>
          <a:xfrm>
            <a:off x="4939748" y="2822713"/>
            <a:ext cx="695739"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向右箭號 24">
            <a:extLst>
              <a:ext uri="{FF2B5EF4-FFF2-40B4-BE49-F238E27FC236}">
                <a16:creationId xmlns:a16="http://schemas.microsoft.com/office/drawing/2014/main" id="{71BDD37D-9C7E-E94B-AF47-B5C66EEDB841}"/>
              </a:ext>
            </a:extLst>
          </p:cNvPr>
          <p:cNvSpPr/>
          <p:nvPr/>
        </p:nvSpPr>
        <p:spPr>
          <a:xfrm rot="5400000">
            <a:off x="6613898" y="3678048"/>
            <a:ext cx="483369" cy="402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2947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30527F-0093-A446-8484-51B30A3B9F31}"/>
              </a:ext>
            </a:extLst>
          </p:cNvPr>
          <p:cNvSpPr>
            <a:spLocks noGrp="1"/>
          </p:cNvSpPr>
          <p:nvPr>
            <p:ph type="title"/>
          </p:nvPr>
        </p:nvSpPr>
        <p:spPr/>
        <p:txBody>
          <a:bodyPr/>
          <a:lstStyle/>
          <a:p>
            <a:r>
              <a:rPr kumimoji="1" lang="en-US" altLang="zh-TW" dirty="0"/>
              <a:t>Google </a:t>
            </a:r>
            <a:r>
              <a:rPr kumimoji="1" lang="en-US" altLang="zh-TW" dirty="0" err="1"/>
              <a:t>Colab</a:t>
            </a:r>
            <a:r>
              <a:rPr kumimoji="1" lang="zh-TW" altLang="en-US" dirty="0"/>
              <a:t> </a:t>
            </a:r>
            <a:r>
              <a:rPr kumimoji="1" lang="zh-CN" altLang="en-US" dirty="0"/>
              <a:t>介紹</a:t>
            </a:r>
            <a:endParaRPr kumimoji="1" lang="zh-TW" altLang="en-US" dirty="0"/>
          </a:p>
        </p:txBody>
      </p:sp>
      <p:sp>
        <p:nvSpPr>
          <p:cNvPr id="3" name="文字版面配置區 2">
            <a:extLst>
              <a:ext uri="{FF2B5EF4-FFF2-40B4-BE49-F238E27FC236}">
                <a16:creationId xmlns:a16="http://schemas.microsoft.com/office/drawing/2014/main" id="{42D32DD7-F156-3D46-93FB-AAA701DE4BF0}"/>
              </a:ext>
            </a:extLst>
          </p:cNvPr>
          <p:cNvSpPr>
            <a:spLocks noGrp="1"/>
          </p:cNvSpPr>
          <p:nvPr>
            <p:ph type="body" idx="1"/>
          </p:nvPr>
        </p:nvSpPr>
        <p:spPr/>
        <p:txBody>
          <a:bodyPr/>
          <a:lstStyle/>
          <a:p>
            <a:r>
              <a:rPr kumimoji="1" lang="zh-CN" altLang="en-US" dirty="0"/>
              <a:t>版本控制</a:t>
            </a:r>
            <a:endParaRPr kumimoji="1" lang="zh-TW" altLang="en-US" dirty="0"/>
          </a:p>
        </p:txBody>
      </p:sp>
      <p:sp>
        <p:nvSpPr>
          <p:cNvPr id="4" name="投影片編號版面配置區 3">
            <a:extLst>
              <a:ext uri="{FF2B5EF4-FFF2-40B4-BE49-F238E27FC236}">
                <a16:creationId xmlns:a16="http://schemas.microsoft.com/office/drawing/2014/main" id="{E2D48536-2581-5444-A3DA-79E110123A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圖片 5">
            <a:extLst>
              <a:ext uri="{FF2B5EF4-FFF2-40B4-BE49-F238E27FC236}">
                <a16:creationId xmlns:a16="http://schemas.microsoft.com/office/drawing/2014/main" id="{4330309C-2117-FC4C-9E03-D808FF72F1F0}"/>
              </a:ext>
            </a:extLst>
          </p:cNvPr>
          <p:cNvPicPr>
            <a:picLocks noChangeAspect="1"/>
          </p:cNvPicPr>
          <p:nvPr/>
        </p:nvPicPr>
        <p:blipFill rotWithShape="1">
          <a:blip r:embed="rId2"/>
          <a:srcRect b="25694"/>
          <a:stretch/>
        </p:blipFill>
        <p:spPr>
          <a:xfrm>
            <a:off x="4786100" y="1279978"/>
            <a:ext cx="3404850" cy="3785184"/>
          </a:xfrm>
          <a:prstGeom prst="rect">
            <a:avLst/>
          </a:prstGeom>
        </p:spPr>
      </p:pic>
    </p:spTree>
    <p:extLst>
      <p:ext uri="{BB962C8B-B14F-4D97-AF65-F5344CB8AC3E}">
        <p14:creationId xmlns:p14="http://schemas.microsoft.com/office/powerpoint/2010/main" val="2273493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7F24EC-8A40-1F43-955B-1C4BA67C4582}"/>
              </a:ext>
            </a:extLst>
          </p:cNvPr>
          <p:cNvSpPr>
            <a:spLocks noGrp="1"/>
          </p:cNvSpPr>
          <p:nvPr>
            <p:ph type="title"/>
          </p:nvPr>
        </p:nvSpPr>
        <p:spPr/>
        <p:txBody>
          <a:bodyPr/>
          <a:lstStyle/>
          <a:p>
            <a:r>
              <a:rPr lang="en" altLang="zh-TW" dirty="0"/>
              <a:t>Welcome to </a:t>
            </a:r>
            <a:r>
              <a:rPr lang="en" altLang="zh-TW" dirty="0" err="1"/>
              <a:t>Colaboratory</a:t>
            </a:r>
            <a:r>
              <a:rPr lang="en" altLang="zh-TW" dirty="0"/>
              <a:t>!</a:t>
            </a:r>
            <a:endParaRPr kumimoji="1" lang="zh-TW" altLang="en-US" dirty="0"/>
          </a:p>
        </p:txBody>
      </p:sp>
      <p:sp>
        <p:nvSpPr>
          <p:cNvPr id="4" name="投影片編號版面配置區 3">
            <a:extLst>
              <a:ext uri="{FF2B5EF4-FFF2-40B4-BE49-F238E27FC236}">
                <a16:creationId xmlns:a16="http://schemas.microsoft.com/office/drawing/2014/main" id="{E7103B98-1C3E-8D41-95FF-1D58F18C49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文字方塊 4">
            <a:extLst>
              <a:ext uri="{FF2B5EF4-FFF2-40B4-BE49-F238E27FC236}">
                <a16:creationId xmlns:a16="http://schemas.microsoft.com/office/drawing/2014/main" id="{7393216E-65B7-ED4F-A2D1-24EBDAE08DCA}"/>
              </a:ext>
            </a:extLst>
          </p:cNvPr>
          <p:cNvSpPr txBox="1"/>
          <p:nvPr/>
        </p:nvSpPr>
        <p:spPr>
          <a:xfrm>
            <a:off x="1811467" y="4574781"/>
            <a:ext cx="5521063" cy="307777"/>
          </a:xfrm>
          <a:prstGeom prst="rect">
            <a:avLst/>
          </a:prstGeom>
          <a:noFill/>
        </p:spPr>
        <p:txBody>
          <a:bodyPr wrap="none" rtlCol="0">
            <a:spAutoFit/>
          </a:bodyPr>
          <a:lstStyle/>
          <a:p>
            <a:r>
              <a:rPr lang="en" altLang="zh-TW" dirty="0">
                <a:hlinkClick r:id="rId3"/>
              </a:rPr>
              <a:t>https://colab.research.google.com/notebooks/welcome.ipynb?hl=en</a:t>
            </a:r>
            <a:endParaRPr kumimoji="1" lang="zh-TW" altLang="en-US" dirty="0"/>
          </a:p>
        </p:txBody>
      </p:sp>
      <p:pic>
        <p:nvPicPr>
          <p:cNvPr id="6" name="線上媒體 5" descr="Get started with Google Colaboratory (Coding TensorFlow)">
            <a:hlinkClick r:id="" action="ppaction://media"/>
            <a:extLst>
              <a:ext uri="{FF2B5EF4-FFF2-40B4-BE49-F238E27FC236}">
                <a16:creationId xmlns:a16="http://schemas.microsoft.com/office/drawing/2014/main" id="{AC52331D-8AD8-B743-8093-CAEB0949F308}"/>
              </a:ext>
            </a:extLst>
          </p:cNvPr>
          <p:cNvPicPr>
            <a:picLocks noRot="1" noChangeAspect="1"/>
          </p:cNvPicPr>
          <p:nvPr>
            <a:videoFile r:link="rId1"/>
          </p:nvPr>
        </p:nvPicPr>
        <p:blipFill>
          <a:blip r:embed="rId4"/>
          <a:stretch>
            <a:fillRect/>
          </a:stretch>
        </p:blipFill>
        <p:spPr>
          <a:xfrm>
            <a:off x="1811468" y="1469183"/>
            <a:ext cx="5521063" cy="3105598"/>
          </a:xfrm>
          <a:prstGeom prst="rect">
            <a:avLst/>
          </a:prstGeom>
        </p:spPr>
      </p:pic>
    </p:spTree>
    <p:extLst>
      <p:ext uri="{BB962C8B-B14F-4D97-AF65-F5344CB8AC3E}">
        <p14:creationId xmlns:p14="http://schemas.microsoft.com/office/powerpoint/2010/main" val="223477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sp>
        <p:nvSpPr>
          <p:cNvPr id="5" name="矩形 4"/>
          <p:cNvSpPr/>
          <p:nvPr/>
        </p:nvSpPr>
        <p:spPr>
          <a:xfrm>
            <a:off x="3253370" y="1407133"/>
            <a:ext cx="2637260" cy="584775"/>
          </a:xfrm>
          <a:prstGeom prst="rect">
            <a:avLst/>
          </a:prstGeom>
        </p:spPr>
        <p:txBody>
          <a:bodyPr wrap="none">
            <a:spAutoFit/>
          </a:bodyPr>
          <a:lstStyle/>
          <a:p>
            <a:r>
              <a:rPr lang="en-US" altLang="zh-TW" sz="3200" b="1" dirty="0">
                <a:solidFill>
                  <a:schemeClr val="tx1">
                    <a:lumMod val="75000"/>
                    <a:lumOff val="25000"/>
                  </a:schemeClr>
                </a:solidFill>
                <a:latin typeface="標楷體" panose="03000509000000000000" pitchFamily="65" charset="-120"/>
                <a:ea typeface="標楷體" panose="03000509000000000000" pitchFamily="65" charset="-120"/>
              </a:rPr>
              <a:t>Open Datasets</a:t>
            </a:r>
            <a:endParaRPr lang="zh-TW" altLang="en-US" sz="3200" b="1"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6" name="矩形 5"/>
          <p:cNvSpPr/>
          <p:nvPr/>
        </p:nvSpPr>
        <p:spPr>
          <a:xfrm>
            <a:off x="3770060" y="2197485"/>
            <a:ext cx="1603879" cy="954107"/>
          </a:xfrm>
          <a:prstGeom prst="rect">
            <a:avLst/>
          </a:prstGeom>
        </p:spPr>
        <p:txBody>
          <a:bodyPr wrap="square">
            <a:spAutoFit/>
          </a:bodyPr>
          <a:lstStyle/>
          <a:p>
            <a:pPr marL="285750" indent="-285750">
              <a:buFont typeface="Wingdings" pitchFamily="2" charset="2"/>
              <a:buChar char="u"/>
            </a:pPr>
            <a:r>
              <a:rPr lang="zh-CN" altLang="en-US" dirty="0"/>
              <a:t>常用資料集</a:t>
            </a:r>
            <a:endParaRPr lang="en" altLang="zh-CN" dirty="0"/>
          </a:p>
          <a:p>
            <a:pPr marL="285750" indent="-285750">
              <a:buFont typeface="Wingdings" pitchFamily="2" charset="2"/>
              <a:buChar char="u"/>
            </a:pPr>
            <a:r>
              <a:rPr lang="en" altLang="zh-TW" dirty="0"/>
              <a:t>Kaggle</a:t>
            </a:r>
            <a:r>
              <a:rPr lang="zh-CN" altLang="en-US" dirty="0"/>
              <a:t>競賽</a:t>
            </a:r>
            <a:endParaRPr lang="en-US" altLang="zh-CN" dirty="0"/>
          </a:p>
          <a:p>
            <a:pPr marL="285750" indent="-285750">
              <a:buFont typeface="Wingdings" pitchFamily="2" charset="2"/>
              <a:buChar char="u"/>
            </a:pPr>
            <a:r>
              <a:rPr lang="en" altLang="zh-TW" dirty="0"/>
              <a:t>NIH</a:t>
            </a:r>
            <a:r>
              <a:rPr lang="zh-CN" altLang="en-US" dirty="0"/>
              <a:t>資料庫</a:t>
            </a:r>
            <a:endParaRPr lang="en-US" altLang="zh-CN" dirty="0"/>
          </a:p>
          <a:p>
            <a:pPr marL="285750" indent="-285750">
              <a:buFont typeface="Wingdings" pitchFamily="2" charset="2"/>
              <a:buChar char="u"/>
            </a:pPr>
            <a:r>
              <a:rPr lang="zh-CN" altLang="en-US" dirty="0"/>
              <a:t>國網資料市集</a:t>
            </a:r>
            <a:endParaRPr lang="en" altLang="zh-TW" dirty="0"/>
          </a:p>
        </p:txBody>
      </p:sp>
      <p:cxnSp>
        <p:nvCxnSpPr>
          <p:cNvPr id="7" name="直線接點 6"/>
          <p:cNvCxnSpPr/>
          <p:nvPr/>
        </p:nvCxnSpPr>
        <p:spPr>
          <a:xfrm>
            <a:off x="1569208" y="1991908"/>
            <a:ext cx="59218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552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49F646-733C-DC4D-A67B-10A13185F2AA}"/>
              </a:ext>
            </a:extLst>
          </p:cNvPr>
          <p:cNvSpPr>
            <a:spLocks noGrp="1"/>
          </p:cNvSpPr>
          <p:nvPr>
            <p:ph type="title"/>
          </p:nvPr>
        </p:nvSpPr>
        <p:spPr/>
        <p:txBody>
          <a:bodyPr/>
          <a:lstStyle/>
          <a:p>
            <a:r>
              <a:rPr kumimoji="1" lang="zh-TW" altLang="en-US" dirty="0"/>
              <a:t>常用資料集</a:t>
            </a:r>
          </a:p>
        </p:txBody>
      </p:sp>
      <p:sp>
        <p:nvSpPr>
          <p:cNvPr id="3" name="文字版面配置區 2">
            <a:extLst>
              <a:ext uri="{FF2B5EF4-FFF2-40B4-BE49-F238E27FC236}">
                <a16:creationId xmlns:a16="http://schemas.microsoft.com/office/drawing/2014/main" id="{ED5B6DFB-1312-134E-887E-10B53A0D6706}"/>
              </a:ext>
            </a:extLst>
          </p:cNvPr>
          <p:cNvSpPr>
            <a:spLocks noGrp="1"/>
          </p:cNvSpPr>
          <p:nvPr>
            <p:ph type="body" idx="1"/>
          </p:nvPr>
        </p:nvSpPr>
        <p:spPr>
          <a:xfrm>
            <a:off x="1381250" y="1616470"/>
            <a:ext cx="3878400" cy="3112200"/>
          </a:xfrm>
        </p:spPr>
        <p:txBody>
          <a:bodyPr/>
          <a:lstStyle/>
          <a:p>
            <a:r>
              <a:rPr kumimoji="1" lang="en-US" altLang="zh-TW" dirty="0"/>
              <a:t>MNIST</a:t>
            </a:r>
          </a:p>
          <a:p>
            <a:pPr lvl="1"/>
            <a:r>
              <a:rPr lang="en" altLang="zh-TW" sz="1400" dirty="0">
                <a:hlinkClick r:id="rId2"/>
              </a:rPr>
              <a:t>http://yann.lecun.com/exdb/mnist/</a:t>
            </a:r>
            <a:endParaRPr lang="en" altLang="zh-TW" sz="1400" dirty="0"/>
          </a:p>
          <a:p>
            <a:pPr lvl="1"/>
            <a:r>
              <a:rPr lang="en" altLang="zh-TW" sz="1400" dirty="0"/>
              <a:t>Yann </a:t>
            </a:r>
            <a:r>
              <a:rPr lang="en" altLang="zh-TW" sz="1400" dirty="0" err="1"/>
              <a:t>LeCun</a:t>
            </a:r>
            <a:r>
              <a:rPr lang="en" altLang="zh-TW" sz="1400" dirty="0"/>
              <a:t>, Courant Institute, NYU</a:t>
            </a:r>
          </a:p>
          <a:p>
            <a:pPr lvl="1"/>
            <a:r>
              <a:rPr lang="en" altLang="zh-TW" sz="1400" dirty="0"/>
              <a:t>Corinna Cortes, Google Labs, New York</a:t>
            </a:r>
          </a:p>
          <a:p>
            <a:pPr lvl="1"/>
            <a:r>
              <a:rPr lang="en" altLang="zh-TW" sz="1400" dirty="0"/>
              <a:t>Christopher J.C. Burges, Microsoft Research, Redmond</a:t>
            </a:r>
          </a:p>
          <a:p>
            <a:pPr lvl="1"/>
            <a:r>
              <a:rPr lang="en" altLang="zh-TW" sz="1400" dirty="0"/>
              <a:t>training set: 60,000 examples</a:t>
            </a:r>
          </a:p>
          <a:p>
            <a:pPr lvl="1"/>
            <a:r>
              <a:rPr lang="en" altLang="zh-TW" sz="1400" dirty="0"/>
              <a:t>test set: 10,000 examples</a:t>
            </a:r>
          </a:p>
          <a:p>
            <a:endParaRPr kumimoji="1" lang="zh-TW" altLang="en-US" dirty="0"/>
          </a:p>
        </p:txBody>
      </p:sp>
      <p:sp>
        <p:nvSpPr>
          <p:cNvPr id="4" name="投影片編號版面配置區 3">
            <a:extLst>
              <a:ext uri="{FF2B5EF4-FFF2-40B4-BE49-F238E27FC236}">
                <a16:creationId xmlns:a16="http://schemas.microsoft.com/office/drawing/2014/main" id="{9A9041BB-9E72-9149-AEDC-94C009D9A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6" name="圖片 5">
            <a:extLst>
              <a:ext uri="{FF2B5EF4-FFF2-40B4-BE49-F238E27FC236}">
                <a16:creationId xmlns:a16="http://schemas.microsoft.com/office/drawing/2014/main" id="{A6465322-48CE-874E-BEA2-528CA625B167}"/>
              </a:ext>
            </a:extLst>
          </p:cNvPr>
          <p:cNvPicPr>
            <a:picLocks noChangeAspect="1"/>
          </p:cNvPicPr>
          <p:nvPr/>
        </p:nvPicPr>
        <p:blipFill>
          <a:blip r:embed="rId3"/>
          <a:stretch>
            <a:fillRect/>
          </a:stretch>
        </p:blipFill>
        <p:spPr>
          <a:xfrm>
            <a:off x="5259650" y="2109493"/>
            <a:ext cx="3082754" cy="1873526"/>
          </a:xfrm>
          <a:prstGeom prst="rect">
            <a:avLst/>
          </a:prstGeom>
        </p:spPr>
      </p:pic>
    </p:spTree>
    <p:extLst>
      <p:ext uri="{BB962C8B-B14F-4D97-AF65-F5344CB8AC3E}">
        <p14:creationId xmlns:p14="http://schemas.microsoft.com/office/powerpoint/2010/main" val="2803408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49F646-733C-DC4D-A67B-10A13185F2AA}"/>
              </a:ext>
            </a:extLst>
          </p:cNvPr>
          <p:cNvSpPr>
            <a:spLocks noGrp="1"/>
          </p:cNvSpPr>
          <p:nvPr>
            <p:ph type="title"/>
          </p:nvPr>
        </p:nvSpPr>
        <p:spPr/>
        <p:txBody>
          <a:bodyPr/>
          <a:lstStyle/>
          <a:p>
            <a:r>
              <a:rPr kumimoji="1" lang="en-US" altLang="zh-TW" dirty="0"/>
              <a:t>CIFAR-10 Dataset</a:t>
            </a:r>
            <a:endParaRPr kumimoji="1" lang="zh-TW" altLang="en-US" dirty="0"/>
          </a:p>
        </p:txBody>
      </p:sp>
      <p:sp>
        <p:nvSpPr>
          <p:cNvPr id="3" name="文字版面配置區 2">
            <a:extLst>
              <a:ext uri="{FF2B5EF4-FFF2-40B4-BE49-F238E27FC236}">
                <a16:creationId xmlns:a16="http://schemas.microsoft.com/office/drawing/2014/main" id="{ED5B6DFB-1312-134E-887E-10B53A0D6706}"/>
              </a:ext>
            </a:extLst>
          </p:cNvPr>
          <p:cNvSpPr>
            <a:spLocks noGrp="1"/>
          </p:cNvSpPr>
          <p:nvPr>
            <p:ph type="body" idx="1"/>
          </p:nvPr>
        </p:nvSpPr>
        <p:spPr>
          <a:xfrm>
            <a:off x="1381250" y="1616470"/>
            <a:ext cx="3404849" cy="3112200"/>
          </a:xfrm>
        </p:spPr>
        <p:txBody>
          <a:bodyPr/>
          <a:lstStyle/>
          <a:p>
            <a:r>
              <a:rPr lang="en" altLang="zh-TW" sz="1400" dirty="0"/>
              <a:t>The CIFAR-10 dataset consists of 60000 32x32 </a:t>
            </a:r>
            <a:r>
              <a:rPr lang="en" altLang="zh-TW" sz="1400" dirty="0" err="1"/>
              <a:t>colour</a:t>
            </a:r>
            <a:r>
              <a:rPr lang="en" altLang="zh-TW" sz="1400" dirty="0"/>
              <a:t> images in 10 classes, with 6000 images per class. </a:t>
            </a:r>
          </a:p>
          <a:p>
            <a:r>
              <a:rPr lang="en" altLang="zh-TW" sz="1400" dirty="0"/>
              <a:t>50000 training images and 10000 test images.</a:t>
            </a:r>
            <a:endParaRPr kumimoji="1" lang="zh-TW" altLang="en-US" dirty="0"/>
          </a:p>
        </p:txBody>
      </p:sp>
      <p:sp>
        <p:nvSpPr>
          <p:cNvPr id="4" name="投影片編號版面配置區 3">
            <a:extLst>
              <a:ext uri="{FF2B5EF4-FFF2-40B4-BE49-F238E27FC236}">
                <a16:creationId xmlns:a16="http://schemas.microsoft.com/office/drawing/2014/main" id="{9A9041BB-9E72-9149-AEDC-94C009D9A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矩形 4">
            <a:extLst>
              <a:ext uri="{FF2B5EF4-FFF2-40B4-BE49-F238E27FC236}">
                <a16:creationId xmlns:a16="http://schemas.microsoft.com/office/drawing/2014/main" id="{394407A2-9807-D042-B92B-73395E9EAF19}"/>
              </a:ext>
            </a:extLst>
          </p:cNvPr>
          <p:cNvSpPr/>
          <p:nvPr/>
        </p:nvSpPr>
        <p:spPr>
          <a:xfrm>
            <a:off x="1381249" y="4728670"/>
            <a:ext cx="7161977" cy="307777"/>
          </a:xfrm>
          <a:prstGeom prst="rect">
            <a:avLst/>
          </a:prstGeom>
        </p:spPr>
        <p:txBody>
          <a:bodyPr wrap="square">
            <a:spAutoFit/>
          </a:bodyPr>
          <a:lstStyle/>
          <a:p>
            <a:r>
              <a:rPr lang="en" altLang="zh-TW" dirty="0">
                <a:hlinkClick r:id="rId2"/>
              </a:rPr>
              <a:t>Photo: https://www.cs.toronto.edu/~kriz/cifar.html</a:t>
            </a:r>
            <a:endParaRPr lang="zh-TW" altLang="en-US" dirty="0"/>
          </a:p>
        </p:txBody>
      </p:sp>
      <p:pic>
        <p:nvPicPr>
          <p:cNvPr id="7" name="圖片 6">
            <a:extLst>
              <a:ext uri="{FF2B5EF4-FFF2-40B4-BE49-F238E27FC236}">
                <a16:creationId xmlns:a16="http://schemas.microsoft.com/office/drawing/2014/main" id="{443E331A-C0BC-5940-A8C3-628F69BF3C12}"/>
              </a:ext>
            </a:extLst>
          </p:cNvPr>
          <p:cNvPicPr>
            <a:picLocks noChangeAspect="1"/>
          </p:cNvPicPr>
          <p:nvPr/>
        </p:nvPicPr>
        <p:blipFill>
          <a:blip r:embed="rId3"/>
          <a:stretch>
            <a:fillRect/>
          </a:stretch>
        </p:blipFill>
        <p:spPr>
          <a:xfrm>
            <a:off x="4786100" y="1747318"/>
            <a:ext cx="3668091" cy="2850504"/>
          </a:xfrm>
          <a:prstGeom prst="rect">
            <a:avLst/>
          </a:prstGeom>
        </p:spPr>
      </p:pic>
    </p:spTree>
    <p:extLst>
      <p:ext uri="{BB962C8B-B14F-4D97-AF65-F5344CB8AC3E}">
        <p14:creationId xmlns:p14="http://schemas.microsoft.com/office/powerpoint/2010/main" val="485909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49F646-733C-DC4D-A67B-10A13185F2AA}"/>
              </a:ext>
            </a:extLst>
          </p:cNvPr>
          <p:cNvSpPr>
            <a:spLocks noGrp="1"/>
          </p:cNvSpPr>
          <p:nvPr>
            <p:ph type="title"/>
          </p:nvPr>
        </p:nvSpPr>
        <p:spPr/>
        <p:txBody>
          <a:bodyPr/>
          <a:lstStyle/>
          <a:p>
            <a:r>
              <a:rPr lang="en" altLang="zh-TW" dirty="0"/>
              <a:t>NIH Chest X-ray Dataset</a:t>
            </a:r>
            <a:endParaRPr kumimoji="1" lang="zh-TW" altLang="en-US" dirty="0"/>
          </a:p>
        </p:txBody>
      </p:sp>
      <p:sp>
        <p:nvSpPr>
          <p:cNvPr id="3" name="文字版面配置區 2">
            <a:extLst>
              <a:ext uri="{FF2B5EF4-FFF2-40B4-BE49-F238E27FC236}">
                <a16:creationId xmlns:a16="http://schemas.microsoft.com/office/drawing/2014/main" id="{ED5B6DFB-1312-134E-887E-10B53A0D6706}"/>
              </a:ext>
            </a:extLst>
          </p:cNvPr>
          <p:cNvSpPr>
            <a:spLocks noGrp="1"/>
          </p:cNvSpPr>
          <p:nvPr>
            <p:ph type="body" idx="1"/>
          </p:nvPr>
        </p:nvSpPr>
        <p:spPr>
          <a:xfrm>
            <a:off x="1381250" y="1834451"/>
            <a:ext cx="3528680" cy="3112200"/>
          </a:xfrm>
        </p:spPr>
        <p:txBody>
          <a:bodyPr/>
          <a:lstStyle/>
          <a:p>
            <a:r>
              <a:rPr lang="en" altLang="zh-TW" sz="1400" dirty="0"/>
              <a:t>112,120 X-ray images with disease labels from 30,805 unique patients. </a:t>
            </a:r>
          </a:p>
          <a:p>
            <a:r>
              <a:rPr lang="en" altLang="zh-TW" sz="1400" dirty="0"/>
              <a:t>The original radiology reports are not publicly available but you can find more details on the labeling process in this Open Access paper: "ChestX-ray8: Hospital-scale Chest X-ray Database and Benchmarks on Weakly-Supervised Classification and Localization of Common Thorax Diseases." (Wang et al.)</a:t>
            </a:r>
            <a:endParaRPr lang="en" altLang="zh-TW" sz="1400" b="1" dirty="0"/>
          </a:p>
        </p:txBody>
      </p:sp>
      <p:sp>
        <p:nvSpPr>
          <p:cNvPr id="4" name="投影片編號版面配置區 3">
            <a:extLst>
              <a:ext uri="{FF2B5EF4-FFF2-40B4-BE49-F238E27FC236}">
                <a16:creationId xmlns:a16="http://schemas.microsoft.com/office/drawing/2014/main" id="{9A9041BB-9E72-9149-AEDC-94C009D9AE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文字方塊 4">
            <a:extLst>
              <a:ext uri="{FF2B5EF4-FFF2-40B4-BE49-F238E27FC236}">
                <a16:creationId xmlns:a16="http://schemas.microsoft.com/office/drawing/2014/main" id="{B7F66C94-06B5-5C4C-A6A1-248561C84DA7}"/>
              </a:ext>
            </a:extLst>
          </p:cNvPr>
          <p:cNvSpPr txBox="1"/>
          <p:nvPr/>
        </p:nvSpPr>
        <p:spPr>
          <a:xfrm>
            <a:off x="1381250" y="1526674"/>
            <a:ext cx="4347665" cy="307777"/>
          </a:xfrm>
          <a:prstGeom prst="rect">
            <a:avLst/>
          </a:prstGeom>
          <a:noFill/>
        </p:spPr>
        <p:txBody>
          <a:bodyPr wrap="none" rtlCol="0">
            <a:spAutoFit/>
          </a:bodyPr>
          <a:lstStyle/>
          <a:p>
            <a:r>
              <a:rPr lang="en" altLang="zh-TW" b="1" dirty="0"/>
              <a:t>National Institutes of Health Chest X-Ray Dataset</a:t>
            </a:r>
            <a:endParaRPr kumimoji="1" lang="zh-TW" altLang="en-US" dirty="0"/>
          </a:p>
        </p:txBody>
      </p:sp>
      <p:pic>
        <p:nvPicPr>
          <p:cNvPr id="7" name="圖片 6">
            <a:extLst>
              <a:ext uri="{FF2B5EF4-FFF2-40B4-BE49-F238E27FC236}">
                <a16:creationId xmlns:a16="http://schemas.microsoft.com/office/drawing/2014/main" id="{37478175-7958-8947-978A-6DC4BB8D06AE}"/>
              </a:ext>
            </a:extLst>
          </p:cNvPr>
          <p:cNvPicPr>
            <a:picLocks noChangeAspect="1"/>
          </p:cNvPicPr>
          <p:nvPr/>
        </p:nvPicPr>
        <p:blipFill>
          <a:blip r:embed="rId2"/>
          <a:stretch>
            <a:fillRect/>
          </a:stretch>
        </p:blipFill>
        <p:spPr>
          <a:xfrm>
            <a:off x="5358962" y="1943799"/>
            <a:ext cx="2735233" cy="2730501"/>
          </a:xfrm>
          <a:prstGeom prst="rect">
            <a:avLst/>
          </a:prstGeom>
        </p:spPr>
      </p:pic>
      <p:sp>
        <p:nvSpPr>
          <p:cNvPr id="8" name="矩形 7">
            <a:extLst>
              <a:ext uri="{FF2B5EF4-FFF2-40B4-BE49-F238E27FC236}">
                <a16:creationId xmlns:a16="http://schemas.microsoft.com/office/drawing/2014/main" id="{C4FF5574-7EA0-EC48-97CD-9048F7BED50E}"/>
              </a:ext>
            </a:extLst>
          </p:cNvPr>
          <p:cNvSpPr/>
          <p:nvPr/>
        </p:nvSpPr>
        <p:spPr>
          <a:xfrm>
            <a:off x="1381250" y="4674300"/>
            <a:ext cx="6499830" cy="430887"/>
          </a:xfrm>
          <a:prstGeom prst="rect">
            <a:avLst/>
          </a:prstGeom>
        </p:spPr>
        <p:txBody>
          <a:bodyPr wrap="square">
            <a:spAutoFit/>
          </a:bodyPr>
          <a:lstStyle/>
          <a:p>
            <a:r>
              <a:rPr lang="en" altLang="zh-TW" sz="1100" dirty="0">
                <a:hlinkClick r:id="rId3"/>
              </a:rPr>
              <a:t>https://www.nih.gov/news-events/news-releases/nih-clinical-center-provides-one-largest-publicly-available-chest-x-ray-datasets-scientific-community</a:t>
            </a:r>
            <a:endParaRPr lang="zh-TW" altLang="en-US" sz="1100" dirty="0"/>
          </a:p>
        </p:txBody>
      </p:sp>
    </p:spTree>
    <p:extLst>
      <p:ext uri="{BB962C8B-B14F-4D97-AF65-F5344CB8AC3E}">
        <p14:creationId xmlns:p14="http://schemas.microsoft.com/office/powerpoint/2010/main" val="320040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3B5AE7-A5E6-C844-9B9C-2277CE4D81A8}"/>
              </a:ext>
            </a:extLst>
          </p:cNvPr>
          <p:cNvSpPr>
            <a:spLocks noGrp="1"/>
          </p:cNvSpPr>
          <p:nvPr>
            <p:ph type="title"/>
          </p:nvPr>
        </p:nvSpPr>
        <p:spPr/>
        <p:txBody>
          <a:bodyPr/>
          <a:lstStyle/>
          <a:p>
            <a:r>
              <a:rPr kumimoji="1" lang="en-US" altLang="zh-TW" dirty="0"/>
              <a:t>Kaggle</a:t>
            </a:r>
            <a:endParaRPr kumimoji="1" lang="zh-TW" altLang="en-US" dirty="0"/>
          </a:p>
        </p:txBody>
      </p:sp>
      <p:sp>
        <p:nvSpPr>
          <p:cNvPr id="3" name="文字版面配置區 2">
            <a:extLst>
              <a:ext uri="{FF2B5EF4-FFF2-40B4-BE49-F238E27FC236}">
                <a16:creationId xmlns:a16="http://schemas.microsoft.com/office/drawing/2014/main" id="{087DC530-BFAD-6E45-8B6E-77FD7DC7B799}"/>
              </a:ext>
            </a:extLst>
          </p:cNvPr>
          <p:cNvSpPr>
            <a:spLocks noGrp="1"/>
          </p:cNvSpPr>
          <p:nvPr>
            <p:ph type="body" idx="1"/>
          </p:nvPr>
        </p:nvSpPr>
        <p:spPr/>
        <p:txBody>
          <a:bodyPr/>
          <a:lstStyle/>
          <a:p>
            <a:r>
              <a:rPr lang="en" altLang="zh-TW" sz="1800" dirty="0">
                <a:hlinkClick r:id="rId2"/>
              </a:rPr>
              <a:t>https://www.kaggle.com/datasets</a:t>
            </a:r>
            <a:endParaRPr kumimoji="1" lang="zh-TW" altLang="en-US" sz="1800" dirty="0"/>
          </a:p>
        </p:txBody>
      </p:sp>
      <p:sp>
        <p:nvSpPr>
          <p:cNvPr id="4" name="投影片編號版面配置區 3">
            <a:extLst>
              <a:ext uri="{FF2B5EF4-FFF2-40B4-BE49-F238E27FC236}">
                <a16:creationId xmlns:a16="http://schemas.microsoft.com/office/drawing/2014/main" id="{63BF525A-F24B-1241-ACDD-7584DC4895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圖片 4">
            <a:extLst>
              <a:ext uri="{FF2B5EF4-FFF2-40B4-BE49-F238E27FC236}">
                <a16:creationId xmlns:a16="http://schemas.microsoft.com/office/drawing/2014/main" id="{282F5616-1036-024E-8EE1-5763B8C003DA}"/>
              </a:ext>
            </a:extLst>
          </p:cNvPr>
          <p:cNvPicPr>
            <a:picLocks noChangeAspect="1"/>
          </p:cNvPicPr>
          <p:nvPr/>
        </p:nvPicPr>
        <p:blipFill>
          <a:blip r:embed="rId3"/>
          <a:stretch>
            <a:fillRect/>
          </a:stretch>
        </p:blipFill>
        <p:spPr>
          <a:xfrm>
            <a:off x="2464905" y="2361905"/>
            <a:ext cx="4214190" cy="2114411"/>
          </a:xfrm>
          <a:prstGeom prst="rect">
            <a:avLst/>
          </a:prstGeom>
        </p:spPr>
      </p:pic>
    </p:spTree>
    <p:extLst>
      <p:ext uri="{BB962C8B-B14F-4D97-AF65-F5344CB8AC3E}">
        <p14:creationId xmlns:p14="http://schemas.microsoft.com/office/powerpoint/2010/main" val="1684231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5BA60B-4CB2-EE42-9AEA-918EC5B60B4F}"/>
              </a:ext>
            </a:extLst>
          </p:cNvPr>
          <p:cNvSpPr>
            <a:spLocks noGrp="1"/>
          </p:cNvSpPr>
          <p:nvPr>
            <p:ph type="title"/>
          </p:nvPr>
        </p:nvSpPr>
        <p:spPr/>
        <p:txBody>
          <a:bodyPr/>
          <a:lstStyle/>
          <a:p>
            <a:r>
              <a:rPr lang="en" altLang="zh-TW" sz="1600" dirty="0"/>
              <a:t>National Institutes of Health, </a:t>
            </a:r>
            <a:r>
              <a:rPr kumimoji="1" lang="en-US" altLang="zh-TW" sz="1600" dirty="0"/>
              <a:t>NIH</a:t>
            </a:r>
            <a:endParaRPr kumimoji="1" lang="zh-TW" altLang="en-US" sz="1600" dirty="0"/>
          </a:p>
        </p:txBody>
      </p:sp>
      <p:sp>
        <p:nvSpPr>
          <p:cNvPr id="4" name="投影片編號版面配置區 3">
            <a:extLst>
              <a:ext uri="{FF2B5EF4-FFF2-40B4-BE49-F238E27FC236}">
                <a16:creationId xmlns:a16="http://schemas.microsoft.com/office/drawing/2014/main" id="{F1F92646-193D-0344-A948-3BD3F27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矩形 6">
            <a:extLst>
              <a:ext uri="{FF2B5EF4-FFF2-40B4-BE49-F238E27FC236}">
                <a16:creationId xmlns:a16="http://schemas.microsoft.com/office/drawing/2014/main" id="{E7A34F1A-5030-854A-B9E4-B798EADD88CD}"/>
              </a:ext>
            </a:extLst>
          </p:cNvPr>
          <p:cNvSpPr/>
          <p:nvPr/>
        </p:nvSpPr>
        <p:spPr>
          <a:xfrm>
            <a:off x="1381250" y="1358268"/>
            <a:ext cx="2483372" cy="307777"/>
          </a:xfrm>
          <a:prstGeom prst="rect">
            <a:avLst/>
          </a:prstGeom>
        </p:spPr>
        <p:txBody>
          <a:bodyPr wrap="none">
            <a:spAutoFit/>
          </a:bodyPr>
          <a:lstStyle/>
          <a:p>
            <a:r>
              <a:rPr lang="en" altLang="zh-TW" dirty="0">
                <a:hlinkClick r:id="rId2"/>
              </a:rPr>
              <a:t>https://www.nih.gov/research</a:t>
            </a:r>
            <a:endParaRPr lang="zh-TW" altLang="en-US" dirty="0"/>
          </a:p>
        </p:txBody>
      </p:sp>
      <p:pic>
        <p:nvPicPr>
          <p:cNvPr id="9" name="圖片 8">
            <a:extLst>
              <a:ext uri="{FF2B5EF4-FFF2-40B4-BE49-F238E27FC236}">
                <a16:creationId xmlns:a16="http://schemas.microsoft.com/office/drawing/2014/main" id="{98BE87E5-7DFE-4B49-82DE-1FF6CDA5B342}"/>
              </a:ext>
            </a:extLst>
          </p:cNvPr>
          <p:cNvPicPr>
            <a:picLocks noChangeAspect="1"/>
          </p:cNvPicPr>
          <p:nvPr/>
        </p:nvPicPr>
        <p:blipFill>
          <a:blip r:embed="rId3"/>
          <a:stretch>
            <a:fillRect/>
          </a:stretch>
        </p:blipFill>
        <p:spPr>
          <a:xfrm>
            <a:off x="1381250" y="1849199"/>
            <a:ext cx="6490252" cy="3154602"/>
          </a:xfrm>
          <a:prstGeom prst="rect">
            <a:avLst/>
          </a:prstGeom>
        </p:spPr>
      </p:pic>
    </p:spTree>
    <p:extLst>
      <p:ext uri="{BB962C8B-B14F-4D97-AF65-F5344CB8AC3E}">
        <p14:creationId xmlns:p14="http://schemas.microsoft.com/office/powerpoint/2010/main" val="172650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5" name="矩形 4"/>
          <p:cNvSpPr/>
          <p:nvPr/>
        </p:nvSpPr>
        <p:spPr>
          <a:xfrm>
            <a:off x="2727585" y="1407133"/>
            <a:ext cx="3688830" cy="584775"/>
          </a:xfrm>
          <a:prstGeom prst="rect">
            <a:avLst/>
          </a:prstGeom>
        </p:spPr>
        <p:txBody>
          <a:bodyPr wrap="none">
            <a:spAutoFit/>
          </a:bodyPr>
          <a:lstStyle/>
          <a:p>
            <a:r>
              <a:rPr lang="en-US" altLang="zh-TW" sz="3200" b="1" dirty="0">
                <a:solidFill>
                  <a:schemeClr val="tx1">
                    <a:lumMod val="75000"/>
                    <a:lumOff val="25000"/>
                  </a:schemeClr>
                </a:solidFill>
                <a:latin typeface="標楷體" panose="03000509000000000000" pitchFamily="65" charset="-120"/>
                <a:ea typeface="標楷體" panose="03000509000000000000" pitchFamily="65" charset="-120"/>
                <a:cs typeface="Arial" pitchFamily="34" charset="0"/>
              </a:rPr>
              <a:t>Environment Setting</a:t>
            </a:r>
            <a:endParaRPr lang="zh-TW" altLang="en-US" sz="3200" b="1" dirty="0">
              <a:solidFill>
                <a:schemeClr val="tx1">
                  <a:lumMod val="75000"/>
                  <a:lumOff val="25000"/>
                </a:schemeClr>
              </a:solidFill>
              <a:latin typeface="標楷體" panose="03000509000000000000" pitchFamily="65" charset="-120"/>
              <a:ea typeface="標楷體" panose="03000509000000000000" pitchFamily="65" charset="-120"/>
            </a:endParaRPr>
          </a:p>
        </p:txBody>
      </p:sp>
      <p:sp>
        <p:nvSpPr>
          <p:cNvPr id="6" name="矩形 5"/>
          <p:cNvSpPr/>
          <p:nvPr/>
        </p:nvSpPr>
        <p:spPr>
          <a:xfrm>
            <a:off x="3540976" y="2248584"/>
            <a:ext cx="1978292" cy="646331"/>
          </a:xfrm>
          <a:prstGeom prst="rect">
            <a:avLst/>
          </a:prstGeom>
        </p:spPr>
        <p:txBody>
          <a:bodyPr wrap="square">
            <a:spAutoFit/>
          </a:bodyPr>
          <a:lstStyle/>
          <a:p>
            <a:r>
              <a:rPr lang="en" altLang="zh-TW" sz="1800" dirty="0"/>
              <a:t>PC – Anaconda</a:t>
            </a:r>
          </a:p>
          <a:p>
            <a:r>
              <a:rPr lang="en" altLang="zh-TW" sz="1800" dirty="0"/>
              <a:t>Google </a:t>
            </a:r>
            <a:r>
              <a:rPr lang="en" altLang="zh-TW" sz="1800" dirty="0" err="1"/>
              <a:t>Colab</a:t>
            </a:r>
            <a:endParaRPr lang="en" altLang="zh-TW" sz="1800" dirty="0"/>
          </a:p>
        </p:txBody>
      </p:sp>
      <p:cxnSp>
        <p:nvCxnSpPr>
          <p:cNvPr id="7" name="直線接點 6"/>
          <p:cNvCxnSpPr/>
          <p:nvPr/>
        </p:nvCxnSpPr>
        <p:spPr>
          <a:xfrm>
            <a:off x="1569208" y="1991908"/>
            <a:ext cx="59218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21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AB8535-4D99-EC4A-B3D2-0C6FBFF06FB5}"/>
              </a:ext>
            </a:extLst>
          </p:cNvPr>
          <p:cNvSpPr>
            <a:spLocks noGrp="1"/>
          </p:cNvSpPr>
          <p:nvPr>
            <p:ph type="title"/>
          </p:nvPr>
        </p:nvSpPr>
        <p:spPr/>
        <p:txBody>
          <a:bodyPr/>
          <a:lstStyle/>
          <a:p>
            <a:r>
              <a:rPr lang="zh-TW" altLang="en-US" sz="1600" dirty="0"/>
              <a:t>國研院 國家高速網路與計算中心 </a:t>
            </a:r>
            <a:br>
              <a:rPr lang="en-US" altLang="zh-TW" sz="1600" dirty="0"/>
            </a:br>
            <a:r>
              <a:rPr lang="zh-TW" altLang="en-US" sz="1600" dirty="0"/>
              <a:t>資料集平台</a:t>
            </a:r>
            <a:endParaRPr kumimoji="1" lang="zh-TW" altLang="en-US" sz="1800" dirty="0"/>
          </a:p>
        </p:txBody>
      </p:sp>
      <p:sp>
        <p:nvSpPr>
          <p:cNvPr id="3" name="文字版面配置區 2">
            <a:extLst>
              <a:ext uri="{FF2B5EF4-FFF2-40B4-BE49-F238E27FC236}">
                <a16:creationId xmlns:a16="http://schemas.microsoft.com/office/drawing/2014/main" id="{23E761E4-C8B6-2342-8B0C-F4AC3E14775F}"/>
              </a:ext>
            </a:extLst>
          </p:cNvPr>
          <p:cNvSpPr>
            <a:spLocks noGrp="1"/>
          </p:cNvSpPr>
          <p:nvPr>
            <p:ph type="body" idx="1"/>
          </p:nvPr>
        </p:nvSpPr>
        <p:spPr>
          <a:xfrm>
            <a:off x="1381249" y="1616470"/>
            <a:ext cx="6858289" cy="3112200"/>
          </a:xfrm>
        </p:spPr>
        <p:txBody>
          <a:bodyPr/>
          <a:lstStyle/>
          <a:p>
            <a:r>
              <a:rPr lang="en" altLang="zh-TW" sz="1800" dirty="0">
                <a:hlinkClick r:id="rId2"/>
              </a:rPr>
              <a:t>https://scidm.nchc.org.tw/</a:t>
            </a:r>
            <a:endParaRPr kumimoji="1" lang="zh-TW" altLang="en-US" sz="2800" dirty="0"/>
          </a:p>
        </p:txBody>
      </p:sp>
      <p:sp>
        <p:nvSpPr>
          <p:cNvPr id="4" name="投影片編號版面配置區 3">
            <a:extLst>
              <a:ext uri="{FF2B5EF4-FFF2-40B4-BE49-F238E27FC236}">
                <a16:creationId xmlns:a16="http://schemas.microsoft.com/office/drawing/2014/main" id="{8284340D-BCBB-0D4E-B6E8-9F651025D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5" name="圖片 4">
            <a:extLst>
              <a:ext uri="{FF2B5EF4-FFF2-40B4-BE49-F238E27FC236}">
                <a16:creationId xmlns:a16="http://schemas.microsoft.com/office/drawing/2014/main" id="{9819ADB4-A7AC-1D45-AE50-2B057B2EF2E9}"/>
              </a:ext>
            </a:extLst>
          </p:cNvPr>
          <p:cNvPicPr>
            <a:picLocks noChangeAspect="1"/>
          </p:cNvPicPr>
          <p:nvPr/>
        </p:nvPicPr>
        <p:blipFill>
          <a:blip r:embed="rId3"/>
          <a:stretch>
            <a:fillRect/>
          </a:stretch>
        </p:blipFill>
        <p:spPr>
          <a:xfrm>
            <a:off x="4661583" y="2396595"/>
            <a:ext cx="3881644" cy="2327376"/>
          </a:xfrm>
          <a:prstGeom prst="rect">
            <a:avLst/>
          </a:prstGeom>
        </p:spPr>
      </p:pic>
      <p:pic>
        <p:nvPicPr>
          <p:cNvPr id="7" name="圖片 6">
            <a:extLst>
              <a:ext uri="{FF2B5EF4-FFF2-40B4-BE49-F238E27FC236}">
                <a16:creationId xmlns:a16="http://schemas.microsoft.com/office/drawing/2014/main" id="{72C3E13B-5D5F-1F41-A1A9-5026929E6D15}"/>
              </a:ext>
            </a:extLst>
          </p:cNvPr>
          <p:cNvPicPr>
            <a:picLocks noChangeAspect="1"/>
          </p:cNvPicPr>
          <p:nvPr/>
        </p:nvPicPr>
        <p:blipFill>
          <a:blip r:embed="rId4"/>
          <a:stretch>
            <a:fillRect/>
          </a:stretch>
        </p:blipFill>
        <p:spPr>
          <a:xfrm>
            <a:off x="1659835" y="2396595"/>
            <a:ext cx="2912165" cy="2332075"/>
          </a:xfrm>
          <a:prstGeom prst="rect">
            <a:avLst/>
          </a:prstGeom>
        </p:spPr>
      </p:pic>
    </p:spTree>
    <p:extLst>
      <p:ext uri="{BB962C8B-B14F-4D97-AF65-F5344CB8AC3E}">
        <p14:creationId xmlns:p14="http://schemas.microsoft.com/office/powerpoint/2010/main" val="2946451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
        <p:nvSpPr>
          <p:cNvPr id="5" name="矩形 4"/>
          <p:cNvSpPr/>
          <p:nvPr/>
        </p:nvSpPr>
        <p:spPr>
          <a:xfrm>
            <a:off x="4171890" y="1407133"/>
            <a:ext cx="800219" cy="584775"/>
          </a:xfrm>
          <a:prstGeom prst="rect">
            <a:avLst/>
          </a:prstGeom>
        </p:spPr>
        <p:txBody>
          <a:bodyPr wrap="none">
            <a:spAutoFit/>
          </a:bodyPr>
          <a:lstStyle/>
          <a:p>
            <a:r>
              <a:rPr lang="en-US" altLang="zh-TW" sz="3200" b="1" dirty="0">
                <a:solidFill>
                  <a:schemeClr val="tx1">
                    <a:lumMod val="75000"/>
                    <a:lumOff val="25000"/>
                  </a:schemeClr>
                </a:solidFill>
                <a:latin typeface="標楷體" panose="03000509000000000000" pitchFamily="65" charset="-120"/>
                <a:ea typeface="標楷體" panose="03000509000000000000" pitchFamily="65" charset="-120"/>
              </a:rPr>
              <a:t>Q&amp;A</a:t>
            </a:r>
            <a:endParaRPr lang="zh-TW" altLang="en-US" sz="3200" b="1" dirty="0">
              <a:solidFill>
                <a:schemeClr val="tx1">
                  <a:lumMod val="75000"/>
                  <a:lumOff val="25000"/>
                </a:schemeClr>
              </a:solidFill>
              <a:latin typeface="標楷體" panose="03000509000000000000" pitchFamily="65" charset="-120"/>
              <a:ea typeface="標楷體" panose="03000509000000000000" pitchFamily="65" charset="-120"/>
            </a:endParaRPr>
          </a:p>
        </p:txBody>
      </p:sp>
      <p:cxnSp>
        <p:nvCxnSpPr>
          <p:cNvPr id="7" name="直線接點 6"/>
          <p:cNvCxnSpPr/>
          <p:nvPr/>
        </p:nvCxnSpPr>
        <p:spPr>
          <a:xfrm>
            <a:off x="1569208" y="1991908"/>
            <a:ext cx="59218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12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cxnSp>
        <p:nvCxnSpPr>
          <p:cNvPr id="409" name="Google Shape;409;p36"/>
          <p:cNvCxnSpPr/>
          <p:nvPr/>
        </p:nvCxnSpPr>
        <p:spPr>
          <a:xfrm>
            <a:off x="6550" y="2671218"/>
            <a:ext cx="2397300" cy="0"/>
          </a:xfrm>
          <a:prstGeom prst="straightConnector1">
            <a:avLst/>
          </a:prstGeom>
          <a:noFill/>
          <a:ln w="9525" cap="flat" cmpd="sng">
            <a:solidFill>
              <a:srgbClr val="CCCCCC"/>
            </a:solidFill>
            <a:prstDash val="solid"/>
            <a:round/>
            <a:headEnd type="none" w="med" len="med"/>
            <a:tailEnd type="none" w="med" len="med"/>
          </a:ln>
        </p:spPr>
      </p:cxnSp>
      <p:sp>
        <p:nvSpPr>
          <p:cNvPr id="410" name="Google Shape;410;p36"/>
          <p:cNvSpPr txBox="1">
            <a:spLocks noGrp="1"/>
          </p:cNvSpPr>
          <p:nvPr>
            <p:ph type="ctrTitle" idx="4294967295"/>
          </p:nvPr>
        </p:nvSpPr>
        <p:spPr>
          <a:xfrm>
            <a:off x="2371725" y="2059018"/>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411" name="Google Shape;411;p36"/>
          <p:cNvCxnSpPr/>
          <p:nvPr/>
        </p:nvCxnSpPr>
        <p:spPr>
          <a:xfrm>
            <a:off x="5589900" y="2671218"/>
            <a:ext cx="3554100" cy="0"/>
          </a:xfrm>
          <a:prstGeom prst="straightConnector1">
            <a:avLst/>
          </a:prstGeom>
          <a:noFill/>
          <a:ln w="9525" cap="flat" cmpd="sng">
            <a:solidFill>
              <a:srgbClr val="CCCCCC"/>
            </a:solidFill>
            <a:prstDash val="solid"/>
            <a:round/>
            <a:headEnd type="none" w="med" len="med"/>
            <a:tailEnd type="none" w="med" len="med"/>
          </a:ln>
        </p:spPr>
      </p:cxnSp>
      <p:sp>
        <p:nvSpPr>
          <p:cNvPr id="412" name="Google Shape;412;p36"/>
          <p:cNvSpPr/>
          <p:nvPr/>
        </p:nvSpPr>
        <p:spPr>
          <a:xfrm>
            <a:off x="832025" y="2101643"/>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1148988" y="2433227"/>
            <a:ext cx="505722" cy="475767"/>
            <a:chOff x="5972700" y="2330200"/>
            <a:chExt cx="411625" cy="387275"/>
          </a:xfrm>
        </p:grpSpPr>
        <p:sp>
          <p:nvSpPr>
            <p:cNvPr id="414" name="Google Shape;414;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4312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開發環境設置</a:t>
            </a:r>
            <a:endParaRPr lang="zh-TW" altLang="en-US" dirty="0">
              <a:latin typeface="Calibri" panose="020F0502020204030204" pitchFamily="34" charset="0"/>
              <a:ea typeface="標楷體" panose="03000509000000000000" pitchFamily="65" charset="-120"/>
              <a:cs typeface="Calibri" panose="020F0502020204030204" pitchFamily="34" charset="0"/>
            </a:endParaRPr>
          </a:p>
        </p:txBody>
      </p:sp>
      <p:sp>
        <p:nvSpPr>
          <p:cNvPr id="18" name="文本框 6"/>
          <p:cNvSpPr txBox="1"/>
          <p:nvPr/>
        </p:nvSpPr>
        <p:spPr>
          <a:xfrm flipH="1">
            <a:off x="852737" y="2081941"/>
            <a:ext cx="7347684" cy="304827"/>
          </a:xfrm>
          <a:prstGeom prst="rect">
            <a:avLst/>
          </a:prstGeom>
          <a:noFill/>
        </p:spPr>
        <p:txBody>
          <a:bodyPr wrap="square" rtlCol="0">
            <a:spAutoFit/>
          </a:bodyPr>
          <a:lstStyle/>
          <a:p>
            <a:pPr>
              <a:lnSpc>
                <a:spcPts val="1900"/>
              </a:lnSpc>
              <a:spcBef>
                <a:spcPts val="1200"/>
              </a:spcBef>
            </a:pP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介紹如何使用</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Anaconda</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軟體在個人主機上快速佈建開發環境</a:t>
            </a:r>
            <a:endPar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endParaRPr>
          </a:p>
        </p:txBody>
      </p:sp>
      <p:sp>
        <p:nvSpPr>
          <p:cNvPr id="23" name="文本框 6"/>
          <p:cNvSpPr txBox="1"/>
          <p:nvPr/>
        </p:nvSpPr>
        <p:spPr>
          <a:xfrm flipH="1">
            <a:off x="827678" y="3144000"/>
            <a:ext cx="7248358" cy="548483"/>
          </a:xfrm>
          <a:prstGeom prst="rect">
            <a:avLst/>
          </a:prstGeom>
          <a:noFill/>
        </p:spPr>
        <p:txBody>
          <a:bodyPr wrap="square" rtlCol="0">
            <a:spAutoFit/>
          </a:bodyPr>
          <a:lstStyle/>
          <a:p>
            <a:pPr>
              <a:lnSpc>
                <a:spcPts val="1900"/>
              </a:lnSpc>
              <a:spcBef>
                <a:spcPts val="1200"/>
              </a:spcBef>
            </a:pP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介紹由</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Google</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提供的雲端訓練平台</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Google </a:t>
            </a:r>
            <a:r>
              <a:rPr lang="en-US" altLang="zh-CN" sz="1200" dirty="0" err="1">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Colaboratory</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以下簡稱</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 </a:t>
            </a:r>
            <a:r>
              <a:rPr lang="en-US" altLang="zh-CN" sz="1200" dirty="0" err="1">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Colab</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a:t>
            </a:r>
            <a:r>
              <a:rPr lang="en" altLang="zh-TW" dirty="0"/>
              <a:t> </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，有固定的免費</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GPU</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時數可供使用。</a:t>
            </a:r>
            <a:b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b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訓練資料存放在個人的</a:t>
            </a:r>
            <a:r>
              <a:rPr lang="en-US" altLang="zh-CN"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Google</a:t>
            </a:r>
            <a:r>
              <a:rPr lang="zh-CN"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rPr>
              <a:t>雲端硬碟</a:t>
            </a:r>
            <a:endParaRPr lang="zh-TW" altLang="en-US" sz="1200" dirty="0">
              <a:solidFill>
                <a:schemeClr val="tx1">
                  <a:lumMod val="75000"/>
                  <a:lumOff val="25000"/>
                </a:schemeClr>
              </a:solidFill>
              <a:latin typeface="標楷體" panose="03000509000000000000" pitchFamily="65" charset="-120"/>
              <a:ea typeface="標楷體" panose="03000509000000000000" pitchFamily="65" charset="-120"/>
              <a:cs typeface="微软雅黑" panose="020B0503020204020204" charset="-122"/>
            </a:endParaRPr>
          </a:p>
        </p:txBody>
      </p:sp>
      <p:sp>
        <p:nvSpPr>
          <p:cNvPr id="2" name="矩形 1"/>
          <p:cNvSpPr/>
          <p:nvPr/>
        </p:nvSpPr>
        <p:spPr>
          <a:xfrm>
            <a:off x="852737" y="1841276"/>
            <a:ext cx="1370888" cy="276999"/>
          </a:xfrm>
          <a:prstGeom prst="rect">
            <a:avLst/>
          </a:prstGeom>
          <a:solidFill>
            <a:srgbClr val="FFCD00"/>
          </a:solidFill>
        </p:spPr>
        <p:txBody>
          <a:bodyPr wrap="none">
            <a:spAutoFit/>
          </a:bodyPr>
          <a:lstStyle/>
          <a:p>
            <a:pPr>
              <a:spcBef>
                <a:spcPts val="1200"/>
              </a:spcBef>
            </a:pPr>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PART1 . </a:t>
            </a:r>
            <a:r>
              <a:rPr lang="zh-CN"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個人主機</a:t>
            </a:r>
            <a:endParaRPr lang="en-US" altLang="zh-TW" sz="1200" b="1" dirty="0">
              <a:solidFill>
                <a:schemeClr val="tx1"/>
              </a:solidFill>
              <a:latin typeface="標楷體" panose="03000509000000000000" pitchFamily="65" charset="-120"/>
              <a:ea typeface="標楷體" panose="03000509000000000000" pitchFamily="65" charset="-120"/>
              <a:cs typeface="Calibri" panose="020F0502020204030204" pitchFamily="34" charset="0"/>
            </a:endParaRPr>
          </a:p>
        </p:txBody>
      </p:sp>
      <p:sp>
        <p:nvSpPr>
          <p:cNvPr id="25" name="矩形 24"/>
          <p:cNvSpPr/>
          <p:nvPr/>
        </p:nvSpPr>
        <p:spPr>
          <a:xfrm>
            <a:off x="827678" y="2902252"/>
            <a:ext cx="1447832" cy="276999"/>
          </a:xfrm>
          <a:prstGeom prst="rect">
            <a:avLst/>
          </a:prstGeom>
          <a:solidFill>
            <a:srgbClr val="FFCD00"/>
          </a:solidFill>
        </p:spPr>
        <p:txBody>
          <a:bodyPr wrap="none">
            <a:spAutoFit/>
          </a:bodyPr>
          <a:lstStyle/>
          <a:p>
            <a:pPr>
              <a:spcBef>
                <a:spcPts val="1200"/>
              </a:spcBef>
            </a:pPr>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PART2. </a:t>
            </a:r>
            <a:r>
              <a:rPr lang="zh-CN"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公有雲平台</a:t>
            </a:r>
            <a:endParaRPr lang="en-US" altLang="zh-TW" sz="1200" b="1" dirty="0">
              <a:solidFill>
                <a:schemeClr val="tx1"/>
              </a:solidFill>
              <a:latin typeface="標楷體" panose="03000509000000000000" pitchFamily="65" charset="-120"/>
              <a:ea typeface="標楷體" panose="03000509000000000000" pitchFamily="65" charset="-120"/>
              <a:cs typeface="Calibri" panose="020F0502020204030204" pitchFamily="34" charset="0"/>
            </a:endParaRPr>
          </a:p>
        </p:txBody>
      </p:sp>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16580158"/>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1800000">
            <a:off x="1533404" y="2073070"/>
            <a:ext cx="7659729" cy="3957884"/>
          </a:xfrm>
          <a:custGeom>
            <a:avLst/>
            <a:gdLst>
              <a:gd name="connsiteX0" fmla="*/ 0 w 13677900"/>
              <a:gd name="connsiteY0" fmla="*/ 0 h 5277179"/>
              <a:gd name="connsiteX1" fmla="*/ 13677900 w 13677900"/>
              <a:gd name="connsiteY1" fmla="*/ 0 h 5277179"/>
              <a:gd name="connsiteX2" fmla="*/ 13677900 w 13677900"/>
              <a:gd name="connsiteY2" fmla="*/ 5277179 h 5277179"/>
              <a:gd name="connsiteX3" fmla="*/ 0 w 13677900"/>
              <a:gd name="connsiteY3" fmla="*/ 5277179 h 5277179"/>
              <a:gd name="connsiteX4" fmla="*/ 0 w 13677900"/>
              <a:gd name="connsiteY4" fmla="*/ 0 h 5277179"/>
              <a:gd name="connsiteX0" fmla="*/ 0 w 13677900"/>
              <a:gd name="connsiteY0" fmla="*/ 0 h 5277179"/>
              <a:gd name="connsiteX1" fmla="*/ 13677900 w 13677900"/>
              <a:gd name="connsiteY1" fmla="*/ 0 h 5277179"/>
              <a:gd name="connsiteX2" fmla="*/ 13677900 w 13677900"/>
              <a:gd name="connsiteY2" fmla="*/ 5277179 h 5277179"/>
              <a:gd name="connsiteX3" fmla="*/ 3464928 w 13677900"/>
              <a:gd name="connsiteY3" fmla="*/ 5276544 h 5277179"/>
              <a:gd name="connsiteX4" fmla="*/ 0 w 13677900"/>
              <a:gd name="connsiteY4" fmla="*/ 5277179 h 5277179"/>
              <a:gd name="connsiteX5" fmla="*/ 0 w 13677900"/>
              <a:gd name="connsiteY5" fmla="*/ 0 h 5277179"/>
              <a:gd name="connsiteX0" fmla="*/ 0 w 13677900"/>
              <a:gd name="connsiteY0" fmla="*/ 0 h 5277179"/>
              <a:gd name="connsiteX1" fmla="*/ 4885166 w 13677900"/>
              <a:gd name="connsiteY1" fmla="*/ 2168 h 5277179"/>
              <a:gd name="connsiteX2" fmla="*/ 13677900 w 13677900"/>
              <a:gd name="connsiteY2" fmla="*/ 0 h 5277179"/>
              <a:gd name="connsiteX3" fmla="*/ 13677900 w 13677900"/>
              <a:gd name="connsiteY3" fmla="*/ 5277179 h 5277179"/>
              <a:gd name="connsiteX4" fmla="*/ 3464928 w 13677900"/>
              <a:gd name="connsiteY4" fmla="*/ 5276544 h 5277179"/>
              <a:gd name="connsiteX5" fmla="*/ 0 w 13677900"/>
              <a:gd name="connsiteY5" fmla="*/ 5277179 h 5277179"/>
              <a:gd name="connsiteX6" fmla="*/ 0 w 13677900"/>
              <a:gd name="connsiteY6" fmla="*/ 0 h 5277179"/>
              <a:gd name="connsiteX0" fmla="*/ 0 w 13677900"/>
              <a:gd name="connsiteY0" fmla="*/ 0 h 5277179"/>
              <a:gd name="connsiteX1" fmla="*/ 4885166 w 13677900"/>
              <a:gd name="connsiteY1" fmla="*/ 2168 h 5277179"/>
              <a:gd name="connsiteX2" fmla="*/ 13677900 w 13677900"/>
              <a:gd name="connsiteY2" fmla="*/ 0 h 5277179"/>
              <a:gd name="connsiteX3" fmla="*/ 13677900 w 13677900"/>
              <a:gd name="connsiteY3" fmla="*/ 5277179 h 5277179"/>
              <a:gd name="connsiteX4" fmla="*/ 3464928 w 13677900"/>
              <a:gd name="connsiteY4" fmla="*/ 5276544 h 5277179"/>
              <a:gd name="connsiteX5" fmla="*/ 0 w 13677900"/>
              <a:gd name="connsiteY5" fmla="*/ 0 h 5277179"/>
              <a:gd name="connsiteX0" fmla="*/ 0 w 10212972"/>
              <a:gd name="connsiteY0" fmla="*/ 5276544 h 5277179"/>
              <a:gd name="connsiteX1" fmla="*/ 1420238 w 10212972"/>
              <a:gd name="connsiteY1" fmla="*/ 2168 h 5277179"/>
              <a:gd name="connsiteX2" fmla="*/ 10212972 w 10212972"/>
              <a:gd name="connsiteY2" fmla="*/ 0 h 5277179"/>
              <a:gd name="connsiteX3" fmla="*/ 10212972 w 10212972"/>
              <a:gd name="connsiteY3" fmla="*/ 5277179 h 5277179"/>
              <a:gd name="connsiteX4" fmla="*/ 0 w 10212972"/>
              <a:gd name="connsiteY4" fmla="*/ 5276544 h 5277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2972" h="5277179">
                <a:moveTo>
                  <a:pt x="0" y="5276544"/>
                </a:moveTo>
                <a:lnTo>
                  <a:pt x="1420238" y="2168"/>
                </a:lnTo>
                <a:lnTo>
                  <a:pt x="10212972" y="0"/>
                </a:lnTo>
                <a:lnTo>
                  <a:pt x="10212972" y="5277179"/>
                </a:lnTo>
                <a:lnTo>
                  <a:pt x="0" y="5276544"/>
                </a:lnTo>
                <a:close/>
              </a:path>
            </a:pathLst>
          </a:custGeom>
          <a:gradFill flip="none" rotWithShape="1">
            <a:gsLst>
              <a:gs pos="0">
                <a:schemeClr val="bg1">
                  <a:lumMod val="85000"/>
                  <a:alpha val="6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矩形 8"/>
          <p:cNvSpPr/>
          <p:nvPr/>
        </p:nvSpPr>
        <p:spPr>
          <a:xfrm rot="1800000">
            <a:off x="3472461" y="2334100"/>
            <a:ext cx="6619673" cy="600276"/>
          </a:xfrm>
          <a:custGeom>
            <a:avLst/>
            <a:gdLst>
              <a:gd name="connsiteX0" fmla="*/ 0 w 13677900"/>
              <a:gd name="connsiteY0" fmla="*/ 0 h 793261"/>
              <a:gd name="connsiteX1" fmla="*/ 13677900 w 13677900"/>
              <a:gd name="connsiteY1" fmla="*/ 0 h 793261"/>
              <a:gd name="connsiteX2" fmla="*/ 13677900 w 13677900"/>
              <a:gd name="connsiteY2" fmla="*/ 793261 h 793261"/>
              <a:gd name="connsiteX3" fmla="*/ 0 w 13677900"/>
              <a:gd name="connsiteY3" fmla="*/ 793261 h 793261"/>
              <a:gd name="connsiteX4" fmla="*/ 0 w 13677900"/>
              <a:gd name="connsiteY4" fmla="*/ 0 h 793261"/>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0 w 13677900"/>
              <a:gd name="connsiteY4" fmla="*/ 800368 h 800368"/>
              <a:gd name="connsiteX5" fmla="*/ 0 w 13677900"/>
              <a:gd name="connsiteY5" fmla="*/ 7107 h 800368"/>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4851670 w 13677900"/>
              <a:gd name="connsiteY4" fmla="*/ 784169 h 800368"/>
              <a:gd name="connsiteX5" fmla="*/ 0 w 13677900"/>
              <a:gd name="connsiteY5" fmla="*/ 800368 h 800368"/>
              <a:gd name="connsiteX6" fmla="*/ 0 w 13677900"/>
              <a:gd name="connsiteY6" fmla="*/ 7107 h 800368"/>
              <a:gd name="connsiteX0" fmla="*/ 0 w 13677900"/>
              <a:gd name="connsiteY0" fmla="*/ 7107 h 800368"/>
              <a:gd name="connsiteX1" fmla="*/ 5047842 w 13677900"/>
              <a:gd name="connsiteY1" fmla="*/ 0 h 800368"/>
              <a:gd name="connsiteX2" fmla="*/ 13677900 w 13677900"/>
              <a:gd name="connsiteY2" fmla="*/ 7107 h 800368"/>
              <a:gd name="connsiteX3" fmla="*/ 13677900 w 13677900"/>
              <a:gd name="connsiteY3" fmla="*/ 800368 h 800368"/>
              <a:gd name="connsiteX4" fmla="*/ 4851670 w 13677900"/>
              <a:gd name="connsiteY4" fmla="*/ 784169 h 800368"/>
              <a:gd name="connsiteX5" fmla="*/ 0 w 13677900"/>
              <a:gd name="connsiteY5" fmla="*/ 7107 h 800368"/>
              <a:gd name="connsiteX0" fmla="*/ 0 w 8826230"/>
              <a:gd name="connsiteY0" fmla="*/ 784169 h 800368"/>
              <a:gd name="connsiteX1" fmla="*/ 196172 w 8826230"/>
              <a:gd name="connsiteY1" fmla="*/ 0 h 800368"/>
              <a:gd name="connsiteX2" fmla="*/ 8826230 w 8826230"/>
              <a:gd name="connsiteY2" fmla="*/ 7107 h 800368"/>
              <a:gd name="connsiteX3" fmla="*/ 8826230 w 8826230"/>
              <a:gd name="connsiteY3" fmla="*/ 800368 h 800368"/>
              <a:gd name="connsiteX4" fmla="*/ 0 w 8826230"/>
              <a:gd name="connsiteY4" fmla="*/ 784169 h 800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6230" h="800368">
                <a:moveTo>
                  <a:pt x="0" y="784169"/>
                </a:moveTo>
                <a:lnTo>
                  <a:pt x="196172" y="0"/>
                </a:lnTo>
                <a:lnTo>
                  <a:pt x="8826230" y="7107"/>
                </a:lnTo>
                <a:lnTo>
                  <a:pt x="8826230" y="800368"/>
                </a:lnTo>
                <a:lnTo>
                  <a:pt x="0" y="78416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7" name="图片占位符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050469" y="951310"/>
            <a:ext cx="2917373" cy="2917373"/>
          </a:xfrm>
        </p:spPr>
      </p:pic>
      <p:sp>
        <p:nvSpPr>
          <p:cNvPr id="5" name="矩形 4"/>
          <p:cNvSpPr/>
          <p:nvPr/>
        </p:nvSpPr>
        <p:spPr>
          <a:xfrm>
            <a:off x="3759824" y="798315"/>
            <a:ext cx="435430" cy="4354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 name="矩形 2"/>
          <p:cNvSpPr/>
          <p:nvPr/>
        </p:nvSpPr>
        <p:spPr>
          <a:xfrm>
            <a:off x="823058" y="3365213"/>
            <a:ext cx="751119" cy="7511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矩形 9"/>
          <p:cNvSpPr/>
          <p:nvPr/>
        </p:nvSpPr>
        <p:spPr>
          <a:xfrm rot="1800000">
            <a:off x="3273165" y="4176566"/>
            <a:ext cx="5540624" cy="1632791"/>
          </a:xfrm>
          <a:custGeom>
            <a:avLst/>
            <a:gdLst>
              <a:gd name="connsiteX0" fmla="*/ 0 w 13677900"/>
              <a:gd name="connsiteY0" fmla="*/ 0 h 2210423"/>
              <a:gd name="connsiteX1" fmla="*/ 13677900 w 13677900"/>
              <a:gd name="connsiteY1" fmla="*/ 0 h 2210423"/>
              <a:gd name="connsiteX2" fmla="*/ 13677900 w 13677900"/>
              <a:gd name="connsiteY2" fmla="*/ 2210423 h 2210423"/>
              <a:gd name="connsiteX3" fmla="*/ 0 w 13677900"/>
              <a:gd name="connsiteY3" fmla="*/ 2210423 h 2210423"/>
              <a:gd name="connsiteX4" fmla="*/ 0 w 13677900"/>
              <a:gd name="connsiteY4" fmla="*/ 0 h 2210423"/>
              <a:gd name="connsiteX0" fmla="*/ 0 w 13677900"/>
              <a:gd name="connsiteY0" fmla="*/ 2355 h 2212778"/>
              <a:gd name="connsiteX1" fmla="*/ 6891338 w 13677900"/>
              <a:gd name="connsiteY1" fmla="*/ 0 h 2212778"/>
              <a:gd name="connsiteX2" fmla="*/ 13677900 w 13677900"/>
              <a:gd name="connsiteY2" fmla="*/ 2355 h 2212778"/>
              <a:gd name="connsiteX3" fmla="*/ 13677900 w 13677900"/>
              <a:gd name="connsiteY3" fmla="*/ 2212778 h 2212778"/>
              <a:gd name="connsiteX4" fmla="*/ 0 w 13677900"/>
              <a:gd name="connsiteY4" fmla="*/ 2212778 h 2212778"/>
              <a:gd name="connsiteX5" fmla="*/ 0 w 13677900"/>
              <a:gd name="connsiteY5" fmla="*/ 2355 h 2212778"/>
              <a:gd name="connsiteX0" fmla="*/ 0 w 13677900"/>
              <a:gd name="connsiteY0" fmla="*/ 2355 h 2216700"/>
              <a:gd name="connsiteX1" fmla="*/ 6891338 w 13677900"/>
              <a:gd name="connsiteY1" fmla="*/ 0 h 2216700"/>
              <a:gd name="connsiteX2" fmla="*/ 13677900 w 13677900"/>
              <a:gd name="connsiteY2" fmla="*/ 2355 h 2216700"/>
              <a:gd name="connsiteX3" fmla="*/ 13677900 w 13677900"/>
              <a:gd name="connsiteY3" fmla="*/ 2212778 h 2216700"/>
              <a:gd name="connsiteX4" fmla="*/ 6290402 w 13677900"/>
              <a:gd name="connsiteY4" fmla="*/ 2216700 h 2216700"/>
              <a:gd name="connsiteX5" fmla="*/ 0 w 13677900"/>
              <a:gd name="connsiteY5" fmla="*/ 2212778 h 2216700"/>
              <a:gd name="connsiteX6" fmla="*/ 0 w 13677900"/>
              <a:gd name="connsiteY6" fmla="*/ 2355 h 2216700"/>
              <a:gd name="connsiteX0" fmla="*/ 0 w 13677900"/>
              <a:gd name="connsiteY0" fmla="*/ 2355 h 2216700"/>
              <a:gd name="connsiteX1" fmla="*/ 6891338 w 13677900"/>
              <a:gd name="connsiteY1" fmla="*/ 0 h 2216700"/>
              <a:gd name="connsiteX2" fmla="*/ 13677900 w 13677900"/>
              <a:gd name="connsiteY2" fmla="*/ 2355 h 2216700"/>
              <a:gd name="connsiteX3" fmla="*/ 13677900 w 13677900"/>
              <a:gd name="connsiteY3" fmla="*/ 2212778 h 2216700"/>
              <a:gd name="connsiteX4" fmla="*/ 6290402 w 13677900"/>
              <a:gd name="connsiteY4" fmla="*/ 2216700 h 2216700"/>
              <a:gd name="connsiteX5" fmla="*/ 0 w 13677900"/>
              <a:gd name="connsiteY5" fmla="*/ 2355 h 2216700"/>
              <a:gd name="connsiteX0" fmla="*/ 0 w 7387498"/>
              <a:gd name="connsiteY0" fmla="*/ 2216700 h 2216700"/>
              <a:gd name="connsiteX1" fmla="*/ 600936 w 7387498"/>
              <a:gd name="connsiteY1" fmla="*/ 0 h 2216700"/>
              <a:gd name="connsiteX2" fmla="*/ 7387498 w 7387498"/>
              <a:gd name="connsiteY2" fmla="*/ 2355 h 2216700"/>
              <a:gd name="connsiteX3" fmla="*/ 7387498 w 7387498"/>
              <a:gd name="connsiteY3" fmla="*/ 2212778 h 2216700"/>
              <a:gd name="connsiteX4" fmla="*/ 0 w 7387498"/>
              <a:gd name="connsiteY4" fmla="*/ 2216700 h 221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7498" h="2216700">
                <a:moveTo>
                  <a:pt x="0" y="2216700"/>
                </a:moveTo>
                <a:lnTo>
                  <a:pt x="600936" y="0"/>
                </a:lnTo>
                <a:lnTo>
                  <a:pt x="7387498" y="2355"/>
                </a:lnTo>
                <a:lnTo>
                  <a:pt x="7387498" y="2212778"/>
                </a:lnTo>
                <a:lnTo>
                  <a:pt x="0" y="2216700"/>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 name="矩形 3"/>
          <p:cNvSpPr/>
          <p:nvPr/>
        </p:nvSpPr>
        <p:spPr>
          <a:xfrm>
            <a:off x="3228803" y="3102429"/>
            <a:ext cx="1218011" cy="1218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矩形 12"/>
          <p:cNvSpPr/>
          <p:nvPr/>
        </p:nvSpPr>
        <p:spPr>
          <a:xfrm rot="1800000">
            <a:off x="7689497" y="2802148"/>
            <a:ext cx="5297174" cy="676283"/>
          </a:xfrm>
          <a:custGeom>
            <a:avLst/>
            <a:gdLst>
              <a:gd name="connsiteX0" fmla="*/ 0 w 13677900"/>
              <a:gd name="connsiteY0" fmla="*/ 0 h 878149"/>
              <a:gd name="connsiteX1" fmla="*/ 13677900 w 13677900"/>
              <a:gd name="connsiteY1" fmla="*/ 0 h 878149"/>
              <a:gd name="connsiteX2" fmla="*/ 13677900 w 13677900"/>
              <a:gd name="connsiteY2" fmla="*/ 878149 h 878149"/>
              <a:gd name="connsiteX3" fmla="*/ 0 w 13677900"/>
              <a:gd name="connsiteY3" fmla="*/ 878149 h 878149"/>
              <a:gd name="connsiteX4" fmla="*/ 0 w 13677900"/>
              <a:gd name="connsiteY4" fmla="*/ 0 h 878149"/>
              <a:gd name="connsiteX0" fmla="*/ 0 w 13677900"/>
              <a:gd name="connsiteY0" fmla="*/ 11310 h 889459"/>
              <a:gd name="connsiteX1" fmla="*/ 6622329 w 13677900"/>
              <a:gd name="connsiteY1" fmla="*/ 0 h 889459"/>
              <a:gd name="connsiteX2" fmla="*/ 13677900 w 13677900"/>
              <a:gd name="connsiteY2" fmla="*/ 11310 h 889459"/>
              <a:gd name="connsiteX3" fmla="*/ 13677900 w 13677900"/>
              <a:gd name="connsiteY3" fmla="*/ 889459 h 889459"/>
              <a:gd name="connsiteX4" fmla="*/ 0 w 13677900"/>
              <a:gd name="connsiteY4" fmla="*/ 889459 h 889459"/>
              <a:gd name="connsiteX5" fmla="*/ 0 w 13677900"/>
              <a:gd name="connsiteY5" fmla="*/ 11310 h 889459"/>
              <a:gd name="connsiteX0" fmla="*/ 0 w 13677900"/>
              <a:gd name="connsiteY0" fmla="*/ 11310 h 901710"/>
              <a:gd name="connsiteX1" fmla="*/ 6622329 w 13677900"/>
              <a:gd name="connsiteY1" fmla="*/ 0 h 901710"/>
              <a:gd name="connsiteX2" fmla="*/ 13677900 w 13677900"/>
              <a:gd name="connsiteY2" fmla="*/ 11310 h 901710"/>
              <a:gd name="connsiteX3" fmla="*/ 13677900 w 13677900"/>
              <a:gd name="connsiteY3" fmla="*/ 889459 h 901710"/>
              <a:gd name="connsiteX4" fmla="*/ 6615002 w 13677900"/>
              <a:gd name="connsiteY4" fmla="*/ 901710 h 901710"/>
              <a:gd name="connsiteX5" fmla="*/ 0 w 13677900"/>
              <a:gd name="connsiteY5" fmla="*/ 889459 h 901710"/>
              <a:gd name="connsiteX6" fmla="*/ 0 w 13677900"/>
              <a:gd name="connsiteY6" fmla="*/ 11310 h 901710"/>
              <a:gd name="connsiteX0" fmla="*/ 0 w 13677900"/>
              <a:gd name="connsiteY0" fmla="*/ 11310 h 901710"/>
              <a:gd name="connsiteX1" fmla="*/ 6622329 w 13677900"/>
              <a:gd name="connsiteY1" fmla="*/ 0 h 901710"/>
              <a:gd name="connsiteX2" fmla="*/ 13677900 w 13677900"/>
              <a:gd name="connsiteY2" fmla="*/ 11310 h 901710"/>
              <a:gd name="connsiteX3" fmla="*/ 13677900 w 13677900"/>
              <a:gd name="connsiteY3" fmla="*/ 889459 h 901710"/>
              <a:gd name="connsiteX4" fmla="*/ 6615002 w 13677900"/>
              <a:gd name="connsiteY4" fmla="*/ 901710 h 901710"/>
              <a:gd name="connsiteX5" fmla="*/ 0 w 13677900"/>
              <a:gd name="connsiteY5" fmla="*/ 11310 h 901710"/>
              <a:gd name="connsiteX0" fmla="*/ 0 w 7062898"/>
              <a:gd name="connsiteY0" fmla="*/ 901710 h 901710"/>
              <a:gd name="connsiteX1" fmla="*/ 7327 w 7062898"/>
              <a:gd name="connsiteY1" fmla="*/ 0 h 901710"/>
              <a:gd name="connsiteX2" fmla="*/ 7062898 w 7062898"/>
              <a:gd name="connsiteY2" fmla="*/ 11310 h 901710"/>
              <a:gd name="connsiteX3" fmla="*/ 7062898 w 7062898"/>
              <a:gd name="connsiteY3" fmla="*/ 889459 h 901710"/>
              <a:gd name="connsiteX4" fmla="*/ 0 w 7062898"/>
              <a:gd name="connsiteY4" fmla="*/ 901710 h 90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898" h="901710">
                <a:moveTo>
                  <a:pt x="0" y="901710"/>
                </a:moveTo>
                <a:cubicBezTo>
                  <a:pt x="2442" y="601140"/>
                  <a:pt x="4885" y="300570"/>
                  <a:pt x="7327" y="0"/>
                </a:cubicBezTo>
                <a:lnTo>
                  <a:pt x="7062898" y="11310"/>
                </a:lnTo>
                <a:lnTo>
                  <a:pt x="7062898" y="889459"/>
                </a:lnTo>
                <a:lnTo>
                  <a:pt x="0" y="901710"/>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9" name="组合 18"/>
          <p:cNvGrpSpPr/>
          <p:nvPr/>
        </p:nvGrpSpPr>
        <p:grpSpPr>
          <a:xfrm>
            <a:off x="7706916" y="1476714"/>
            <a:ext cx="666750" cy="666750"/>
            <a:chOff x="10275888" y="1968952"/>
            <a:chExt cx="889000" cy="889000"/>
          </a:xfrm>
        </p:grpSpPr>
        <p:sp>
          <p:nvSpPr>
            <p:cNvPr id="11" name="椭圆 10"/>
            <p:cNvSpPr/>
            <p:nvPr/>
          </p:nvSpPr>
          <p:spPr>
            <a:xfrm>
              <a:off x="10275888" y="1968952"/>
              <a:ext cx="889000" cy="889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11"/>
            <p:cNvSpPr txBox="1"/>
            <p:nvPr/>
          </p:nvSpPr>
          <p:spPr>
            <a:xfrm>
              <a:off x="10368583" y="2123009"/>
              <a:ext cx="703612" cy="615553"/>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bg1"/>
                  </a:solidFill>
                </a:rPr>
                <a:t>01</a:t>
              </a:r>
              <a:endParaRPr lang="zh-CN" altLang="en-US" sz="2400" b="1" dirty="0">
                <a:solidFill>
                  <a:schemeClr val="bg1"/>
                </a:solidFill>
              </a:endParaRPr>
            </a:p>
          </p:txBody>
        </p:sp>
      </p:grpSp>
      <p:grpSp>
        <p:nvGrpSpPr>
          <p:cNvPr id="21" name="组合 20"/>
          <p:cNvGrpSpPr/>
          <p:nvPr/>
        </p:nvGrpSpPr>
        <p:grpSpPr>
          <a:xfrm>
            <a:off x="4650196" y="2317347"/>
            <a:ext cx="3794134" cy="866725"/>
            <a:chOff x="6200261" y="3089795"/>
            <a:chExt cx="5058845" cy="1155633"/>
          </a:xfrm>
        </p:grpSpPr>
        <p:sp>
          <p:nvSpPr>
            <p:cNvPr id="14" name="文本框 13"/>
            <p:cNvSpPr txBox="1"/>
            <p:nvPr/>
          </p:nvSpPr>
          <p:spPr>
            <a:xfrm>
              <a:off x="8683186" y="3089795"/>
              <a:ext cx="2575920" cy="553997"/>
            </a:xfrm>
            <a:prstGeom prst="rect">
              <a:avLst/>
            </a:prstGeom>
            <a:noFill/>
          </p:spPr>
          <p:txBody>
            <a:bodyPr wrap="none" rtlCol="0">
              <a:spAutoFit/>
              <a:scene3d>
                <a:camera prst="orthographicFront"/>
                <a:lightRig rig="threePt" dir="t"/>
              </a:scene3d>
              <a:sp3d contourW="12700"/>
            </a:bodyPr>
            <a:lstStyle/>
            <a:p>
              <a:pPr algn="r"/>
              <a:r>
                <a:rPr lang="zh-TW" altLang="en-US" sz="2100" dirty="0"/>
                <a:t>安裝</a:t>
              </a:r>
              <a:r>
                <a:rPr lang="en-US" altLang="zh-TW" sz="2100" dirty="0"/>
                <a:t>Anaconda</a:t>
              </a:r>
              <a:endParaRPr lang="zh-CN" altLang="en-US" sz="2100" dirty="0"/>
            </a:p>
          </p:txBody>
        </p:sp>
        <p:sp>
          <p:nvSpPr>
            <p:cNvPr id="15" name="文本框 14"/>
            <p:cNvSpPr txBox="1"/>
            <p:nvPr/>
          </p:nvSpPr>
          <p:spPr>
            <a:xfrm>
              <a:off x="6200261" y="3635855"/>
              <a:ext cx="5058845" cy="299656"/>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TW" altLang="en-US" sz="825" dirty="0">
                  <a:solidFill>
                    <a:schemeClr val="bg1">
                      <a:lumMod val="50000"/>
                    </a:schemeClr>
                  </a:solidFill>
                  <a:latin typeface="+mj-ea"/>
                  <a:ea typeface="+mj-ea"/>
                </a:rPr>
                <a:t>以</a:t>
              </a:r>
              <a:r>
                <a:rPr lang="en-US" altLang="zh-TW" sz="825" dirty="0">
                  <a:solidFill>
                    <a:schemeClr val="bg1">
                      <a:lumMod val="50000"/>
                    </a:schemeClr>
                  </a:solidFill>
                  <a:latin typeface="+mj-ea"/>
                  <a:ea typeface="+mj-ea"/>
                </a:rPr>
                <a:t>Windows</a:t>
              </a:r>
              <a:r>
                <a:rPr lang="zh-TW" altLang="en-US" sz="825" dirty="0">
                  <a:solidFill>
                    <a:schemeClr val="bg1">
                      <a:lumMod val="50000"/>
                    </a:schemeClr>
                  </a:solidFill>
                  <a:latin typeface="+mj-ea"/>
                  <a:ea typeface="+mj-ea"/>
                </a:rPr>
                <a:t>為例</a:t>
              </a:r>
              <a:r>
                <a:rPr lang="en-US" altLang="zh-TW" sz="825" dirty="0">
                  <a:solidFill>
                    <a:schemeClr val="bg1">
                      <a:lumMod val="50000"/>
                    </a:schemeClr>
                  </a:solidFill>
                  <a:latin typeface="+mj-ea"/>
                  <a:ea typeface="+mj-ea"/>
                </a:rPr>
                <a:t>, </a:t>
              </a:r>
              <a:r>
                <a:rPr lang="zh-TW" altLang="en-US" sz="825" dirty="0">
                  <a:solidFill>
                    <a:schemeClr val="bg1">
                      <a:lumMod val="50000"/>
                    </a:schemeClr>
                  </a:solidFill>
                  <a:latin typeface="+mj-ea"/>
                  <a:ea typeface="+mj-ea"/>
                </a:rPr>
                <a:t>示範如何安裝</a:t>
              </a:r>
              <a:r>
                <a:rPr lang="en-US" altLang="zh-TW" sz="825" dirty="0">
                  <a:solidFill>
                    <a:schemeClr val="bg1">
                      <a:lumMod val="50000"/>
                    </a:schemeClr>
                  </a:solidFill>
                  <a:latin typeface="+mj-ea"/>
                  <a:ea typeface="+mj-ea"/>
                </a:rPr>
                <a:t>Anaconda</a:t>
              </a:r>
              <a:endParaRPr lang="en-US" altLang="zh-CN" sz="825" dirty="0">
                <a:solidFill>
                  <a:schemeClr val="bg1">
                    <a:lumMod val="50000"/>
                  </a:schemeClr>
                </a:solidFill>
                <a:latin typeface="+mj-ea"/>
                <a:ea typeface="+mj-ea"/>
              </a:endParaRPr>
            </a:p>
          </p:txBody>
        </p:sp>
        <p:cxnSp>
          <p:nvCxnSpPr>
            <p:cNvPr id="18" name="直接连接符 17"/>
            <p:cNvCxnSpPr/>
            <p:nvPr/>
          </p:nvCxnSpPr>
          <p:spPr>
            <a:xfrm>
              <a:off x="10237788" y="4245428"/>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480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1750"/>
                            </p:stCondLst>
                            <p:childTnLst>
                              <p:par>
                                <p:cTn id="32" presetID="53" presetClass="entr" presetSubtype="16"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750"/>
                            </p:stCondLst>
                            <p:childTnLst>
                              <p:par>
                                <p:cTn id="42" presetID="12" presetClass="entr" presetSubtype="1"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p:tgtEl>
                                          <p:spTgt spid="21"/>
                                        </p:tgtEl>
                                        <p:attrNameLst>
                                          <p:attrName>ppt_y</p:attrName>
                                        </p:attrNameLst>
                                      </p:cBhvr>
                                      <p:tavLst>
                                        <p:tav tm="0">
                                          <p:val>
                                            <p:strVal val="#ppt_y-#ppt_h*1.125000"/>
                                          </p:val>
                                        </p:tav>
                                        <p:tav tm="100000">
                                          <p:val>
                                            <p:strVal val="#ppt_y"/>
                                          </p:val>
                                        </p:tav>
                                      </p:tavLst>
                                    </p:anim>
                                    <p:animEffect transition="in" filter="wipe(down)">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P spid="3" grpId="0" animBg="1"/>
      <p:bldP spid="10" grpId="0" animBg="1"/>
      <p:bldP spid="4"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800000">
            <a:off x="1163783" y="4077562"/>
            <a:ext cx="9087889" cy="2297887"/>
          </a:xfrm>
          <a:custGeom>
            <a:avLst/>
            <a:gdLst>
              <a:gd name="connsiteX0" fmla="*/ 0 w 13677900"/>
              <a:gd name="connsiteY0" fmla="*/ 0 h 3048729"/>
              <a:gd name="connsiteX1" fmla="*/ 13677900 w 13677900"/>
              <a:gd name="connsiteY1" fmla="*/ 0 h 3048729"/>
              <a:gd name="connsiteX2" fmla="*/ 13677900 w 13677900"/>
              <a:gd name="connsiteY2" fmla="*/ 3048729 h 3048729"/>
              <a:gd name="connsiteX3" fmla="*/ 0 w 13677900"/>
              <a:gd name="connsiteY3" fmla="*/ 3048729 h 3048729"/>
              <a:gd name="connsiteX4" fmla="*/ 0 w 13677900"/>
              <a:gd name="connsiteY4" fmla="*/ 0 h 3048729"/>
              <a:gd name="connsiteX0" fmla="*/ 0 w 13677900"/>
              <a:gd name="connsiteY0" fmla="*/ 0 h 3048729"/>
              <a:gd name="connsiteX1" fmla="*/ 3129502 w 13677900"/>
              <a:gd name="connsiteY1" fmla="*/ 8230 h 3048729"/>
              <a:gd name="connsiteX2" fmla="*/ 13677900 w 13677900"/>
              <a:gd name="connsiteY2" fmla="*/ 0 h 3048729"/>
              <a:gd name="connsiteX3" fmla="*/ 13677900 w 13677900"/>
              <a:gd name="connsiteY3" fmla="*/ 3048729 h 3048729"/>
              <a:gd name="connsiteX4" fmla="*/ 0 w 13677900"/>
              <a:gd name="connsiteY4" fmla="*/ 3048729 h 3048729"/>
              <a:gd name="connsiteX5" fmla="*/ 0 w 13677900"/>
              <a:gd name="connsiteY5" fmla="*/ 0 h 3048729"/>
              <a:gd name="connsiteX0" fmla="*/ 0 w 13677900"/>
              <a:gd name="connsiteY0" fmla="*/ 0 h 3063849"/>
              <a:gd name="connsiteX1" fmla="*/ 3129502 w 13677900"/>
              <a:gd name="connsiteY1" fmla="*/ 8230 h 3063849"/>
              <a:gd name="connsiteX2" fmla="*/ 13677900 w 13677900"/>
              <a:gd name="connsiteY2" fmla="*/ 0 h 3063849"/>
              <a:gd name="connsiteX3" fmla="*/ 13677900 w 13677900"/>
              <a:gd name="connsiteY3" fmla="*/ 3048729 h 3063849"/>
              <a:gd name="connsiteX4" fmla="*/ 1560715 w 13677900"/>
              <a:gd name="connsiteY4" fmla="*/ 3063849 h 3063849"/>
              <a:gd name="connsiteX5" fmla="*/ 0 w 13677900"/>
              <a:gd name="connsiteY5" fmla="*/ 3048729 h 3063849"/>
              <a:gd name="connsiteX6" fmla="*/ 0 w 13677900"/>
              <a:gd name="connsiteY6" fmla="*/ 0 h 3063849"/>
              <a:gd name="connsiteX0" fmla="*/ 0 w 13677900"/>
              <a:gd name="connsiteY0" fmla="*/ 0 h 3063849"/>
              <a:gd name="connsiteX1" fmla="*/ 3129502 w 13677900"/>
              <a:gd name="connsiteY1" fmla="*/ 8230 h 3063849"/>
              <a:gd name="connsiteX2" fmla="*/ 13677900 w 13677900"/>
              <a:gd name="connsiteY2" fmla="*/ 0 h 3063849"/>
              <a:gd name="connsiteX3" fmla="*/ 13677900 w 13677900"/>
              <a:gd name="connsiteY3" fmla="*/ 3048729 h 3063849"/>
              <a:gd name="connsiteX4" fmla="*/ 1560715 w 13677900"/>
              <a:gd name="connsiteY4" fmla="*/ 3063849 h 3063849"/>
              <a:gd name="connsiteX5" fmla="*/ 0 w 13677900"/>
              <a:gd name="connsiteY5" fmla="*/ 0 h 3063849"/>
              <a:gd name="connsiteX0" fmla="*/ 0 w 12117185"/>
              <a:gd name="connsiteY0" fmla="*/ 3063849 h 3063849"/>
              <a:gd name="connsiteX1" fmla="*/ 1568787 w 12117185"/>
              <a:gd name="connsiteY1" fmla="*/ 8230 h 3063849"/>
              <a:gd name="connsiteX2" fmla="*/ 12117185 w 12117185"/>
              <a:gd name="connsiteY2" fmla="*/ 0 h 3063849"/>
              <a:gd name="connsiteX3" fmla="*/ 12117185 w 12117185"/>
              <a:gd name="connsiteY3" fmla="*/ 3048729 h 3063849"/>
              <a:gd name="connsiteX4" fmla="*/ 0 w 12117185"/>
              <a:gd name="connsiteY4" fmla="*/ 3063849 h 3063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7185" h="3063849">
                <a:moveTo>
                  <a:pt x="0" y="3063849"/>
                </a:moveTo>
                <a:lnTo>
                  <a:pt x="1568787" y="8230"/>
                </a:lnTo>
                <a:lnTo>
                  <a:pt x="12117185" y="0"/>
                </a:lnTo>
                <a:lnTo>
                  <a:pt x="12117185" y="3048729"/>
                </a:lnTo>
                <a:lnTo>
                  <a:pt x="0" y="306384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1" name="矩形 20"/>
          <p:cNvSpPr/>
          <p:nvPr/>
        </p:nvSpPr>
        <p:spPr>
          <a:xfrm rot="1800000">
            <a:off x="3479692" y="4085258"/>
            <a:ext cx="9043847" cy="2295549"/>
          </a:xfrm>
          <a:custGeom>
            <a:avLst/>
            <a:gdLst>
              <a:gd name="connsiteX0" fmla="*/ 0 w 13677900"/>
              <a:gd name="connsiteY0" fmla="*/ 0 h 3048729"/>
              <a:gd name="connsiteX1" fmla="*/ 13677900 w 13677900"/>
              <a:gd name="connsiteY1" fmla="*/ 0 h 3048729"/>
              <a:gd name="connsiteX2" fmla="*/ 13677900 w 13677900"/>
              <a:gd name="connsiteY2" fmla="*/ 3048729 h 3048729"/>
              <a:gd name="connsiteX3" fmla="*/ 0 w 13677900"/>
              <a:gd name="connsiteY3" fmla="*/ 3048729 h 3048729"/>
              <a:gd name="connsiteX4" fmla="*/ 0 w 13677900"/>
              <a:gd name="connsiteY4" fmla="*/ 0 h 3048729"/>
              <a:gd name="connsiteX0" fmla="*/ 0 w 13677900"/>
              <a:gd name="connsiteY0" fmla="*/ 5344 h 3054073"/>
              <a:gd name="connsiteX1" fmla="*/ 3108945 w 13677900"/>
              <a:gd name="connsiteY1" fmla="*/ 0 h 3054073"/>
              <a:gd name="connsiteX2" fmla="*/ 13677900 w 13677900"/>
              <a:gd name="connsiteY2" fmla="*/ 5344 h 3054073"/>
              <a:gd name="connsiteX3" fmla="*/ 13677900 w 13677900"/>
              <a:gd name="connsiteY3" fmla="*/ 3054073 h 3054073"/>
              <a:gd name="connsiteX4" fmla="*/ 0 w 13677900"/>
              <a:gd name="connsiteY4" fmla="*/ 3054073 h 3054073"/>
              <a:gd name="connsiteX5" fmla="*/ 0 w 13677900"/>
              <a:gd name="connsiteY5" fmla="*/ 5344 h 3054073"/>
              <a:gd name="connsiteX0" fmla="*/ 0 w 13677900"/>
              <a:gd name="connsiteY0" fmla="*/ 5344 h 3060732"/>
              <a:gd name="connsiteX1" fmla="*/ 3108945 w 13677900"/>
              <a:gd name="connsiteY1" fmla="*/ 0 h 3060732"/>
              <a:gd name="connsiteX2" fmla="*/ 13677900 w 13677900"/>
              <a:gd name="connsiteY2" fmla="*/ 5344 h 3060732"/>
              <a:gd name="connsiteX3" fmla="*/ 13677900 w 13677900"/>
              <a:gd name="connsiteY3" fmla="*/ 3054073 h 3060732"/>
              <a:gd name="connsiteX4" fmla="*/ 1619437 w 13677900"/>
              <a:gd name="connsiteY4" fmla="*/ 3060732 h 3060732"/>
              <a:gd name="connsiteX5" fmla="*/ 0 w 13677900"/>
              <a:gd name="connsiteY5" fmla="*/ 3054073 h 3060732"/>
              <a:gd name="connsiteX6" fmla="*/ 0 w 13677900"/>
              <a:gd name="connsiteY6" fmla="*/ 5344 h 3060732"/>
              <a:gd name="connsiteX0" fmla="*/ 0 w 13677900"/>
              <a:gd name="connsiteY0" fmla="*/ 5344 h 3060732"/>
              <a:gd name="connsiteX1" fmla="*/ 3108945 w 13677900"/>
              <a:gd name="connsiteY1" fmla="*/ 0 h 3060732"/>
              <a:gd name="connsiteX2" fmla="*/ 13677900 w 13677900"/>
              <a:gd name="connsiteY2" fmla="*/ 5344 h 3060732"/>
              <a:gd name="connsiteX3" fmla="*/ 13677900 w 13677900"/>
              <a:gd name="connsiteY3" fmla="*/ 3054073 h 3060732"/>
              <a:gd name="connsiteX4" fmla="*/ 1619437 w 13677900"/>
              <a:gd name="connsiteY4" fmla="*/ 3060732 h 3060732"/>
              <a:gd name="connsiteX5" fmla="*/ 0 w 13677900"/>
              <a:gd name="connsiteY5" fmla="*/ 5344 h 3060732"/>
              <a:gd name="connsiteX0" fmla="*/ 0 w 12058463"/>
              <a:gd name="connsiteY0" fmla="*/ 3060732 h 3060732"/>
              <a:gd name="connsiteX1" fmla="*/ 1489508 w 12058463"/>
              <a:gd name="connsiteY1" fmla="*/ 0 h 3060732"/>
              <a:gd name="connsiteX2" fmla="*/ 12058463 w 12058463"/>
              <a:gd name="connsiteY2" fmla="*/ 5344 h 3060732"/>
              <a:gd name="connsiteX3" fmla="*/ 12058463 w 12058463"/>
              <a:gd name="connsiteY3" fmla="*/ 3054073 h 3060732"/>
              <a:gd name="connsiteX4" fmla="*/ 0 w 12058463"/>
              <a:gd name="connsiteY4" fmla="*/ 3060732 h 3060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8463" h="3060732">
                <a:moveTo>
                  <a:pt x="0" y="3060732"/>
                </a:moveTo>
                <a:lnTo>
                  <a:pt x="1489508" y="0"/>
                </a:lnTo>
                <a:lnTo>
                  <a:pt x="12058463" y="5344"/>
                </a:lnTo>
                <a:lnTo>
                  <a:pt x="12058463" y="3054073"/>
                </a:lnTo>
                <a:lnTo>
                  <a:pt x="0" y="3060732"/>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22" name="矩形 21"/>
          <p:cNvSpPr/>
          <p:nvPr/>
        </p:nvSpPr>
        <p:spPr>
          <a:xfrm rot="1800000">
            <a:off x="5761768" y="4079337"/>
            <a:ext cx="9051004" cy="2303812"/>
          </a:xfrm>
          <a:custGeom>
            <a:avLst/>
            <a:gdLst>
              <a:gd name="connsiteX0" fmla="*/ 0 w 13677900"/>
              <a:gd name="connsiteY0" fmla="*/ 0 h 3048729"/>
              <a:gd name="connsiteX1" fmla="*/ 13677900 w 13677900"/>
              <a:gd name="connsiteY1" fmla="*/ 0 h 3048729"/>
              <a:gd name="connsiteX2" fmla="*/ 13677900 w 13677900"/>
              <a:gd name="connsiteY2" fmla="*/ 3048729 h 3048729"/>
              <a:gd name="connsiteX3" fmla="*/ 0 w 13677900"/>
              <a:gd name="connsiteY3" fmla="*/ 3048729 h 3048729"/>
              <a:gd name="connsiteX4" fmla="*/ 0 w 13677900"/>
              <a:gd name="connsiteY4" fmla="*/ 0 h 3048729"/>
              <a:gd name="connsiteX0" fmla="*/ 0 w 13677900"/>
              <a:gd name="connsiteY0" fmla="*/ 10853 h 3059582"/>
              <a:gd name="connsiteX1" fmla="*/ 3118486 w 13677900"/>
              <a:gd name="connsiteY1" fmla="*/ 0 h 3059582"/>
              <a:gd name="connsiteX2" fmla="*/ 13677900 w 13677900"/>
              <a:gd name="connsiteY2" fmla="*/ 10853 h 3059582"/>
              <a:gd name="connsiteX3" fmla="*/ 13677900 w 13677900"/>
              <a:gd name="connsiteY3" fmla="*/ 3059582 h 3059582"/>
              <a:gd name="connsiteX4" fmla="*/ 0 w 13677900"/>
              <a:gd name="connsiteY4" fmla="*/ 3059582 h 3059582"/>
              <a:gd name="connsiteX5" fmla="*/ 0 w 13677900"/>
              <a:gd name="connsiteY5" fmla="*/ 10853 h 3059582"/>
              <a:gd name="connsiteX0" fmla="*/ 0 w 13677900"/>
              <a:gd name="connsiteY0" fmla="*/ 10853 h 3071749"/>
              <a:gd name="connsiteX1" fmla="*/ 3118486 w 13677900"/>
              <a:gd name="connsiteY1" fmla="*/ 0 h 3071749"/>
              <a:gd name="connsiteX2" fmla="*/ 13677900 w 13677900"/>
              <a:gd name="connsiteY2" fmla="*/ 10853 h 3071749"/>
              <a:gd name="connsiteX3" fmla="*/ 13677900 w 13677900"/>
              <a:gd name="connsiteY3" fmla="*/ 3059582 h 3071749"/>
              <a:gd name="connsiteX4" fmla="*/ 1609895 w 13677900"/>
              <a:gd name="connsiteY4" fmla="*/ 3071749 h 3071749"/>
              <a:gd name="connsiteX5" fmla="*/ 0 w 13677900"/>
              <a:gd name="connsiteY5" fmla="*/ 3059582 h 3071749"/>
              <a:gd name="connsiteX6" fmla="*/ 0 w 13677900"/>
              <a:gd name="connsiteY6" fmla="*/ 10853 h 3071749"/>
              <a:gd name="connsiteX0" fmla="*/ 0 w 13677900"/>
              <a:gd name="connsiteY0" fmla="*/ 3059582 h 3071749"/>
              <a:gd name="connsiteX1" fmla="*/ 3118486 w 13677900"/>
              <a:gd name="connsiteY1" fmla="*/ 0 h 3071749"/>
              <a:gd name="connsiteX2" fmla="*/ 13677900 w 13677900"/>
              <a:gd name="connsiteY2" fmla="*/ 10853 h 3071749"/>
              <a:gd name="connsiteX3" fmla="*/ 13677900 w 13677900"/>
              <a:gd name="connsiteY3" fmla="*/ 3059582 h 3071749"/>
              <a:gd name="connsiteX4" fmla="*/ 1609895 w 13677900"/>
              <a:gd name="connsiteY4" fmla="*/ 3071749 h 3071749"/>
              <a:gd name="connsiteX5" fmla="*/ 0 w 13677900"/>
              <a:gd name="connsiteY5" fmla="*/ 3059582 h 3071749"/>
              <a:gd name="connsiteX0" fmla="*/ 0 w 12068005"/>
              <a:gd name="connsiteY0" fmla="*/ 3071749 h 3071749"/>
              <a:gd name="connsiteX1" fmla="*/ 1508591 w 12068005"/>
              <a:gd name="connsiteY1" fmla="*/ 0 h 3071749"/>
              <a:gd name="connsiteX2" fmla="*/ 12068005 w 12068005"/>
              <a:gd name="connsiteY2" fmla="*/ 10853 h 3071749"/>
              <a:gd name="connsiteX3" fmla="*/ 12068005 w 12068005"/>
              <a:gd name="connsiteY3" fmla="*/ 3059582 h 3071749"/>
              <a:gd name="connsiteX4" fmla="*/ 0 w 12068005"/>
              <a:gd name="connsiteY4" fmla="*/ 3071749 h 307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8005" h="3071749">
                <a:moveTo>
                  <a:pt x="0" y="3071749"/>
                </a:moveTo>
                <a:lnTo>
                  <a:pt x="1508591" y="0"/>
                </a:lnTo>
                <a:lnTo>
                  <a:pt x="12068005" y="10853"/>
                </a:lnTo>
                <a:lnTo>
                  <a:pt x="12068005" y="3059582"/>
                </a:lnTo>
                <a:lnTo>
                  <a:pt x="0" y="3071749"/>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 name="f252ea92-df7e-4735-8996-cd9a29b3e00a">
            <a:extLst>
              <a:ext uri="{FF2B5EF4-FFF2-40B4-BE49-F238E27FC236}">
                <a16:creationId xmlns:a16="http://schemas.microsoft.com/office/drawing/2014/main" id="{1DEE6520-BD0F-42CB-8252-F656C53D3B42}"/>
              </a:ext>
            </a:extLst>
          </p:cNvPr>
          <p:cNvGrpSpPr>
            <a:grpSpLocks noChangeAspect="1"/>
          </p:cNvGrpSpPr>
          <p:nvPr/>
        </p:nvGrpSpPr>
        <p:grpSpPr>
          <a:xfrm>
            <a:off x="1212626" y="2323644"/>
            <a:ext cx="6718749" cy="1642431"/>
            <a:chOff x="2092139" y="3690801"/>
            <a:chExt cx="8007724" cy="1957526"/>
          </a:xfrm>
        </p:grpSpPr>
        <p:cxnSp>
          <p:nvCxnSpPr>
            <p:cNvPr id="5" name="Straight Connector 10"/>
            <p:cNvCxnSpPr/>
            <p:nvPr/>
          </p:nvCxnSpPr>
          <p:spPr>
            <a:xfrm>
              <a:off x="2134724" y="3690801"/>
              <a:ext cx="796513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11"/>
            <p:cNvSpPr/>
            <p:nvPr/>
          </p:nvSpPr>
          <p:spPr>
            <a:xfrm>
              <a:off x="2092139" y="3944778"/>
              <a:ext cx="2561940" cy="1703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endParaRPr lang="en-US" sz="1050" b="1" dirty="0">
                <a:cs typeface="+mn-ea"/>
                <a:sym typeface="+mn-lt"/>
              </a:endParaRPr>
            </a:p>
          </p:txBody>
        </p:sp>
        <p:sp>
          <p:nvSpPr>
            <p:cNvPr id="8" name="Rectangle 14"/>
            <p:cNvSpPr/>
            <p:nvPr/>
          </p:nvSpPr>
          <p:spPr>
            <a:xfrm>
              <a:off x="4815031" y="3944778"/>
              <a:ext cx="2561940" cy="1703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endParaRPr lang="en-US" sz="1050" b="1" dirty="0">
                <a:cs typeface="+mn-ea"/>
                <a:sym typeface="+mn-lt"/>
              </a:endParaRPr>
            </a:p>
          </p:txBody>
        </p:sp>
        <p:sp>
          <p:nvSpPr>
            <p:cNvPr id="9" name="Rectangle 19"/>
            <p:cNvSpPr/>
            <p:nvPr/>
          </p:nvSpPr>
          <p:spPr>
            <a:xfrm>
              <a:off x="7537923" y="3944778"/>
              <a:ext cx="2561940" cy="17035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endParaRPr lang="en-US" sz="1050" b="1" dirty="0">
                <a:cs typeface="+mn-ea"/>
                <a:sym typeface="+mn-lt"/>
              </a:endParaRPr>
            </a:p>
          </p:txBody>
        </p:sp>
        <p:sp>
          <p:nvSpPr>
            <p:cNvPr id="10" name="Rectangle 8"/>
            <p:cNvSpPr/>
            <p:nvPr/>
          </p:nvSpPr>
          <p:spPr>
            <a:xfrm>
              <a:off x="2988395" y="4293097"/>
              <a:ext cx="769429"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675">
                <a:cs typeface="+mn-ea"/>
                <a:sym typeface="+mn-lt"/>
              </a:endParaRPr>
            </a:p>
          </p:txBody>
        </p:sp>
        <p:sp>
          <p:nvSpPr>
            <p:cNvPr id="11" name="Rectangle 8"/>
            <p:cNvSpPr/>
            <p:nvPr/>
          </p:nvSpPr>
          <p:spPr>
            <a:xfrm>
              <a:off x="5711286" y="4293097"/>
              <a:ext cx="769429"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675">
                <a:cs typeface="+mn-ea"/>
                <a:sym typeface="+mn-lt"/>
              </a:endParaRPr>
            </a:p>
          </p:txBody>
        </p:sp>
        <p:sp>
          <p:nvSpPr>
            <p:cNvPr id="12" name="Rectangle 8"/>
            <p:cNvSpPr/>
            <p:nvPr/>
          </p:nvSpPr>
          <p:spPr>
            <a:xfrm>
              <a:off x="8434178" y="4293097"/>
              <a:ext cx="769429" cy="502116"/>
            </a:xfrm>
            <a:custGeom>
              <a:avLst/>
              <a:gdLst>
                <a:gd name="connsiteX0" fmla="*/ 6350 w 338138"/>
                <a:gd name="connsiteY0" fmla="*/ 196850 h 220663"/>
                <a:gd name="connsiteX1" fmla="*/ 6350 w 338138"/>
                <a:gd name="connsiteY1" fmla="*/ 203654 h 220663"/>
                <a:gd name="connsiteX2" fmla="*/ 115798 w 338138"/>
                <a:gd name="connsiteY2" fmla="*/ 203654 h 220663"/>
                <a:gd name="connsiteX3" fmla="*/ 118435 w 338138"/>
                <a:gd name="connsiteY3" fmla="*/ 206375 h 220663"/>
                <a:gd name="connsiteX4" fmla="*/ 115798 w 338138"/>
                <a:gd name="connsiteY4" fmla="*/ 209097 h 220663"/>
                <a:gd name="connsiteX5" fmla="*/ 6350 w 338138"/>
                <a:gd name="connsiteY5" fmla="*/ 209097 h 220663"/>
                <a:gd name="connsiteX6" fmla="*/ 6350 w 338138"/>
                <a:gd name="connsiteY6" fmla="*/ 211818 h 220663"/>
                <a:gd name="connsiteX7" fmla="*/ 10306 w 338138"/>
                <a:gd name="connsiteY7" fmla="*/ 215900 h 220663"/>
                <a:gd name="connsiteX8" fmla="*/ 329419 w 338138"/>
                <a:gd name="connsiteY8" fmla="*/ 215900 h 220663"/>
                <a:gd name="connsiteX9" fmla="*/ 333375 w 338138"/>
                <a:gd name="connsiteY9" fmla="*/ 211818 h 220663"/>
                <a:gd name="connsiteX10" fmla="*/ 333375 w 338138"/>
                <a:gd name="connsiteY10" fmla="*/ 196850 h 220663"/>
                <a:gd name="connsiteX11" fmla="*/ 6350 w 338138"/>
                <a:gd name="connsiteY11" fmla="*/ 196850 h 220663"/>
                <a:gd name="connsiteX12" fmla="*/ 25400 w 338138"/>
                <a:gd name="connsiteY12" fmla="*/ 176212 h 220663"/>
                <a:gd name="connsiteX13" fmla="*/ 25400 w 338138"/>
                <a:gd name="connsiteY13" fmla="*/ 190500 h 220663"/>
                <a:gd name="connsiteX14" fmla="*/ 312738 w 338138"/>
                <a:gd name="connsiteY14" fmla="*/ 190500 h 220663"/>
                <a:gd name="connsiteX15" fmla="*/ 312738 w 338138"/>
                <a:gd name="connsiteY15" fmla="*/ 176212 h 220663"/>
                <a:gd name="connsiteX16" fmla="*/ 91503 w 338138"/>
                <a:gd name="connsiteY16" fmla="*/ 28320 h 220663"/>
                <a:gd name="connsiteX17" fmla="*/ 95504 w 338138"/>
                <a:gd name="connsiteY17" fmla="*/ 28320 h 220663"/>
                <a:gd name="connsiteX18" fmla="*/ 95504 w 338138"/>
                <a:gd name="connsiteY18" fmla="*/ 32321 h 220663"/>
                <a:gd name="connsiteX19" fmla="*/ 35496 w 338138"/>
                <a:gd name="connsiteY19" fmla="*/ 92328 h 220663"/>
                <a:gd name="connsiteX20" fmla="*/ 32829 w 338138"/>
                <a:gd name="connsiteY20" fmla="*/ 93662 h 220663"/>
                <a:gd name="connsiteX21" fmla="*/ 30162 w 338138"/>
                <a:gd name="connsiteY21" fmla="*/ 92328 h 220663"/>
                <a:gd name="connsiteX22" fmla="*/ 30162 w 338138"/>
                <a:gd name="connsiteY22" fmla="*/ 88328 h 220663"/>
                <a:gd name="connsiteX23" fmla="*/ 91503 w 338138"/>
                <a:gd name="connsiteY23" fmla="*/ 28320 h 220663"/>
                <a:gd name="connsiteX24" fmla="*/ 56621 w 338138"/>
                <a:gd name="connsiteY24" fmla="*/ 28310 h 220663"/>
                <a:gd name="connsiteX25" fmla="*/ 60589 w 338138"/>
                <a:gd name="connsiteY25" fmla="*/ 28310 h 220663"/>
                <a:gd name="connsiteX26" fmla="*/ 60589 w 338138"/>
                <a:gd name="connsiteY26" fmla="*/ 32278 h 220663"/>
                <a:gd name="connsiteX27" fmla="*/ 35454 w 338138"/>
                <a:gd name="connsiteY27" fmla="*/ 57414 h 220663"/>
                <a:gd name="connsiteX28" fmla="*/ 32808 w 338138"/>
                <a:gd name="connsiteY28" fmla="*/ 58737 h 220663"/>
                <a:gd name="connsiteX29" fmla="*/ 30162 w 338138"/>
                <a:gd name="connsiteY29" fmla="*/ 57414 h 220663"/>
                <a:gd name="connsiteX30" fmla="*/ 30162 w 338138"/>
                <a:gd name="connsiteY30" fmla="*/ 53445 h 220663"/>
                <a:gd name="connsiteX31" fmla="*/ 56621 w 338138"/>
                <a:gd name="connsiteY31" fmla="*/ 28310 h 220663"/>
                <a:gd name="connsiteX32" fmla="*/ 126415 w 338138"/>
                <a:gd name="connsiteY32" fmla="*/ 28303 h 220663"/>
                <a:gd name="connsiteX33" fmla="*/ 130425 w 338138"/>
                <a:gd name="connsiteY33" fmla="*/ 28303 h 220663"/>
                <a:gd name="connsiteX34" fmla="*/ 130425 w 338138"/>
                <a:gd name="connsiteY34" fmla="*/ 32251 h 220663"/>
                <a:gd name="connsiteX35" fmla="*/ 35510 w 338138"/>
                <a:gd name="connsiteY35" fmla="*/ 125684 h 220663"/>
                <a:gd name="connsiteX36" fmla="*/ 32836 w 338138"/>
                <a:gd name="connsiteY36" fmla="*/ 127000 h 220663"/>
                <a:gd name="connsiteX37" fmla="*/ 30162 w 338138"/>
                <a:gd name="connsiteY37" fmla="*/ 125684 h 220663"/>
                <a:gd name="connsiteX38" fmla="*/ 30162 w 338138"/>
                <a:gd name="connsiteY38" fmla="*/ 121736 h 220663"/>
                <a:gd name="connsiteX39" fmla="*/ 126415 w 338138"/>
                <a:gd name="connsiteY39" fmla="*/ 28303 h 220663"/>
                <a:gd name="connsiteX40" fmla="*/ 25400 w 338138"/>
                <a:gd name="connsiteY40" fmla="*/ 19050 h 220663"/>
                <a:gd name="connsiteX41" fmla="*/ 25400 w 338138"/>
                <a:gd name="connsiteY41" fmla="*/ 169863 h 220663"/>
                <a:gd name="connsiteX42" fmla="*/ 312738 w 338138"/>
                <a:gd name="connsiteY42" fmla="*/ 169863 h 220663"/>
                <a:gd name="connsiteX43" fmla="*/ 312738 w 338138"/>
                <a:gd name="connsiteY43" fmla="*/ 160602 h 220663"/>
                <a:gd name="connsiteX44" fmla="*/ 265288 w 338138"/>
                <a:gd name="connsiteY44" fmla="*/ 160602 h 220663"/>
                <a:gd name="connsiteX45" fmla="*/ 262652 w 338138"/>
                <a:gd name="connsiteY45" fmla="*/ 157956 h 220663"/>
                <a:gd name="connsiteX46" fmla="*/ 265288 w 338138"/>
                <a:gd name="connsiteY46" fmla="*/ 153988 h 220663"/>
                <a:gd name="connsiteX47" fmla="*/ 312738 w 338138"/>
                <a:gd name="connsiteY47" fmla="*/ 153988 h 220663"/>
                <a:gd name="connsiteX48" fmla="*/ 312738 w 338138"/>
                <a:gd name="connsiteY48" fmla="*/ 146050 h 220663"/>
                <a:gd name="connsiteX49" fmla="*/ 233654 w 338138"/>
                <a:gd name="connsiteY49" fmla="*/ 146050 h 220663"/>
                <a:gd name="connsiteX50" fmla="*/ 231018 w 338138"/>
                <a:gd name="connsiteY50" fmla="*/ 143404 h 220663"/>
                <a:gd name="connsiteX51" fmla="*/ 233654 w 338138"/>
                <a:gd name="connsiteY51" fmla="*/ 139436 h 220663"/>
                <a:gd name="connsiteX52" fmla="*/ 312738 w 338138"/>
                <a:gd name="connsiteY52" fmla="*/ 139436 h 220663"/>
                <a:gd name="connsiteX53" fmla="*/ 312738 w 338138"/>
                <a:gd name="connsiteY53" fmla="*/ 19050 h 220663"/>
                <a:gd name="connsiteX54" fmla="*/ 25400 w 338138"/>
                <a:gd name="connsiteY54" fmla="*/ 19050 h 220663"/>
                <a:gd name="connsiteX55" fmla="*/ 35945 w 338138"/>
                <a:gd name="connsiteY55" fmla="*/ 4762 h 220663"/>
                <a:gd name="connsiteX56" fmla="*/ 25400 w 338138"/>
                <a:gd name="connsiteY56" fmla="*/ 14287 h 220663"/>
                <a:gd name="connsiteX57" fmla="*/ 312738 w 338138"/>
                <a:gd name="connsiteY57" fmla="*/ 14287 h 220663"/>
                <a:gd name="connsiteX58" fmla="*/ 302194 w 338138"/>
                <a:gd name="connsiteY58" fmla="*/ 4762 h 220663"/>
                <a:gd name="connsiteX59" fmla="*/ 35945 w 338138"/>
                <a:gd name="connsiteY59" fmla="*/ 4762 h 220663"/>
                <a:gd name="connsiteX60" fmla="*/ 35663 w 338138"/>
                <a:gd name="connsiteY60" fmla="*/ 0 h 220663"/>
                <a:gd name="connsiteX61" fmla="*/ 302475 w 338138"/>
                <a:gd name="connsiteY61" fmla="*/ 0 h 220663"/>
                <a:gd name="connsiteX62" fmla="*/ 318325 w 338138"/>
                <a:gd name="connsiteY62" fmla="*/ 15761 h 220663"/>
                <a:gd name="connsiteX63" fmla="*/ 318325 w 338138"/>
                <a:gd name="connsiteY63" fmla="*/ 190453 h 220663"/>
                <a:gd name="connsiteX64" fmla="*/ 335497 w 338138"/>
                <a:gd name="connsiteY64" fmla="*/ 190453 h 220663"/>
                <a:gd name="connsiteX65" fmla="*/ 338138 w 338138"/>
                <a:gd name="connsiteY65" fmla="*/ 194393 h 220663"/>
                <a:gd name="connsiteX66" fmla="*/ 338138 w 338138"/>
                <a:gd name="connsiteY66" fmla="*/ 211469 h 220663"/>
                <a:gd name="connsiteX67" fmla="*/ 328892 w 338138"/>
                <a:gd name="connsiteY67" fmla="*/ 220663 h 220663"/>
                <a:gd name="connsiteX68" fmla="*/ 9246 w 338138"/>
                <a:gd name="connsiteY68" fmla="*/ 220663 h 220663"/>
                <a:gd name="connsiteX69" fmla="*/ 0 w 338138"/>
                <a:gd name="connsiteY69" fmla="*/ 211469 h 220663"/>
                <a:gd name="connsiteX70" fmla="*/ 0 w 338138"/>
                <a:gd name="connsiteY70" fmla="*/ 194393 h 220663"/>
                <a:gd name="connsiteX71" fmla="*/ 2641 w 338138"/>
                <a:gd name="connsiteY71" fmla="*/ 190453 h 220663"/>
                <a:gd name="connsiteX72" fmla="*/ 19813 w 338138"/>
                <a:gd name="connsiteY72" fmla="*/ 190453 h 220663"/>
                <a:gd name="connsiteX73" fmla="*/ 19813 w 338138"/>
                <a:gd name="connsiteY73" fmla="*/ 15761 h 220663"/>
                <a:gd name="connsiteX74" fmla="*/ 35663 w 338138"/>
                <a:gd name="connsiteY74" fmla="*/ 0 h 22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38138" h="220663">
                  <a:moveTo>
                    <a:pt x="6350" y="196850"/>
                  </a:moveTo>
                  <a:cubicBezTo>
                    <a:pt x="6350" y="196850"/>
                    <a:pt x="6350" y="196850"/>
                    <a:pt x="6350" y="203654"/>
                  </a:cubicBezTo>
                  <a:cubicBezTo>
                    <a:pt x="6350" y="203654"/>
                    <a:pt x="6350" y="203654"/>
                    <a:pt x="115798" y="203654"/>
                  </a:cubicBezTo>
                  <a:cubicBezTo>
                    <a:pt x="117117" y="203654"/>
                    <a:pt x="118435" y="205015"/>
                    <a:pt x="118435" y="206375"/>
                  </a:cubicBezTo>
                  <a:cubicBezTo>
                    <a:pt x="118435" y="207736"/>
                    <a:pt x="117117" y="209097"/>
                    <a:pt x="115798" y="209097"/>
                  </a:cubicBezTo>
                  <a:cubicBezTo>
                    <a:pt x="115798" y="209097"/>
                    <a:pt x="115798" y="209097"/>
                    <a:pt x="6350" y="209097"/>
                  </a:cubicBezTo>
                  <a:cubicBezTo>
                    <a:pt x="6350" y="209097"/>
                    <a:pt x="6350" y="209097"/>
                    <a:pt x="6350" y="211818"/>
                  </a:cubicBezTo>
                  <a:cubicBezTo>
                    <a:pt x="6350" y="213179"/>
                    <a:pt x="8988" y="215900"/>
                    <a:pt x="10306" y="215900"/>
                  </a:cubicBezTo>
                  <a:cubicBezTo>
                    <a:pt x="10306" y="215900"/>
                    <a:pt x="10306" y="215900"/>
                    <a:pt x="329419" y="215900"/>
                  </a:cubicBezTo>
                  <a:cubicBezTo>
                    <a:pt x="330738" y="215900"/>
                    <a:pt x="333375" y="213179"/>
                    <a:pt x="333375" y="211818"/>
                  </a:cubicBezTo>
                  <a:lnTo>
                    <a:pt x="333375" y="196850"/>
                  </a:lnTo>
                  <a:cubicBezTo>
                    <a:pt x="333375" y="196850"/>
                    <a:pt x="333375" y="196850"/>
                    <a:pt x="6350" y="196850"/>
                  </a:cubicBezTo>
                  <a:close/>
                  <a:moveTo>
                    <a:pt x="25400" y="176212"/>
                  </a:moveTo>
                  <a:lnTo>
                    <a:pt x="25400" y="190500"/>
                  </a:lnTo>
                  <a:lnTo>
                    <a:pt x="312738" y="190500"/>
                  </a:lnTo>
                  <a:lnTo>
                    <a:pt x="312738" y="176212"/>
                  </a:lnTo>
                  <a:close/>
                  <a:moveTo>
                    <a:pt x="91503" y="28320"/>
                  </a:moveTo>
                  <a:cubicBezTo>
                    <a:pt x="92837" y="26987"/>
                    <a:pt x="94170" y="26987"/>
                    <a:pt x="95504" y="28320"/>
                  </a:cubicBezTo>
                  <a:cubicBezTo>
                    <a:pt x="96837" y="28320"/>
                    <a:pt x="96837" y="30987"/>
                    <a:pt x="95504" y="32321"/>
                  </a:cubicBezTo>
                  <a:cubicBezTo>
                    <a:pt x="95504" y="32321"/>
                    <a:pt x="95504" y="32321"/>
                    <a:pt x="35496" y="92328"/>
                  </a:cubicBezTo>
                  <a:cubicBezTo>
                    <a:pt x="34163" y="93662"/>
                    <a:pt x="34163" y="93662"/>
                    <a:pt x="32829" y="93662"/>
                  </a:cubicBezTo>
                  <a:cubicBezTo>
                    <a:pt x="31496" y="93662"/>
                    <a:pt x="31496" y="93662"/>
                    <a:pt x="30162" y="92328"/>
                  </a:cubicBezTo>
                  <a:cubicBezTo>
                    <a:pt x="30162" y="92328"/>
                    <a:pt x="30162" y="89661"/>
                    <a:pt x="30162" y="88328"/>
                  </a:cubicBezTo>
                  <a:cubicBezTo>
                    <a:pt x="30162" y="88328"/>
                    <a:pt x="30162" y="88328"/>
                    <a:pt x="91503" y="28320"/>
                  </a:cubicBezTo>
                  <a:close/>
                  <a:moveTo>
                    <a:pt x="56621" y="28310"/>
                  </a:moveTo>
                  <a:cubicBezTo>
                    <a:pt x="57943" y="26987"/>
                    <a:pt x="59266" y="26987"/>
                    <a:pt x="60589" y="28310"/>
                  </a:cubicBezTo>
                  <a:cubicBezTo>
                    <a:pt x="61912" y="28310"/>
                    <a:pt x="61912" y="30956"/>
                    <a:pt x="60589" y="32278"/>
                  </a:cubicBezTo>
                  <a:cubicBezTo>
                    <a:pt x="60589" y="32278"/>
                    <a:pt x="60589" y="32278"/>
                    <a:pt x="35454" y="57414"/>
                  </a:cubicBezTo>
                  <a:cubicBezTo>
                    <a:pt x="34131" y="58737"/>
                    <a:pt x="34131" y="58737"/>
                    <a:pt x="32808" y="58737"/>
                  </a:cubicBezTo>
                  <a:cubicBezTo>
                    <a:pt x="31485" y="58737"/>
                    <a:pt x="31485" y="58737"/>
                    <a:pt x="30162" y="57414"/>
                  </a:cubicBezTo>
                  <a:cubicBezTo>
                    <a:pt x="30162" y="56091"/>
                    <a:pt x="30162" y="54768"/>
                    <a:pt x="30162" y="53445"/>
                  </a:cubicBezTo>
                  <a:cubicBezTo>
                    <a:pt x="30162" y="53445"/>
                    <a:pt x="30162" y="53445"/>
                    <a:pt x="56621" y="28310"/>
                  </a:cubicBezTo>
                  <a:close/>
                  <a:moveTo>
                    <a:pt x="126415" y="28303"/>
                  </a:moveTo>
                  <a:cubicBezTo>
                    <a:pt x="127752" y="26987"/>
                    <a:pt x="129089" y="26987"/>
                    <a:pt x="130425" y="28303"/>
                  </a:cubicBezTo>
                  <a:cubicBezTo>
                    <a:pt x="131762" y="28303"/>
                    <a:pt x="131762" y="30935"/>
                    <a:pt x="130425" y="32251"/>
                  </a:cubicBezTo>
                  <a:cubicBezTo>
                    <a:pt x="130425" y="32251"/>
                    <a:pt x="130425" y="32251"/>
                    <a:pt x="35510" y="125684"/>
                  </a:cubicBezTo>
                  <a:cubicBezTo>
                    <a:pt x="34173" y="127000"/>
                    <a:pt x="34173" y="127000"/>
                    <a:pt x="32836" y="127000"/>
                  </a:cubicBezTo>
                  <a:cubicBezTo>
                    <a:pt x="31499" y="127000"/>
                    <a:pt x="31499" y="127000"/>
                    <a:pt x="30162" y="125684"/>
                  </a:cubicBezTo>
                  <a:cubicBezTo>
                    <a:pt x="30162" y="125684"/>
                    <a:pt x="30162" y="123052"/>
                    <a:pt x="30162" y="121736"/>
                  </a:cubicBezTo>
                  <a:cubicBezTo>
                    <a:pt x="30162" y="121736"/>
                    <a:pt x="30162" y="121736"/>
                    <a:pt x="126415" y="28303"/>
                  </a:cubicBezTo>
                  <a:close/>
                  <a:moveTo>
                    <a:pt x="25400" y="19050"/>
                  </a:moveTo>
                  <a:lnTo>
                    <a:pt x="25400" y="169863"/>
                  </a:lnTo>
                  <a:cubicBezTo>
                    <a:pt x="25400" y="169863"/>
                    <a:pt x="25400" y="169863"/>
                    <a:pt x="312738" y="169863"/>
                  </a:cubicBezTo>
                  <a:cubicBezTo>
                    <a:pt x="312738" y="169863"/>
                    <a:pt x="312738" y="169863"/>
                    <a:pt x="312738" y="160602"/>
                  </a:cubicBezTo>
                  <a:cubicBezTo>
                    <a:pt x="312738" y="160602"/>
                    <a:pt x="312738" y="160602"/>
                    <a:pt x="265288" y="160602"/>
                  </a:cubicBezTo>
                  <a:cubicBezTo>
                    <a:pt x="263970" y="160602"/>
                    <a:pt x="262652" y="159279"/>
                    <a:pt x="262652" y="157956"/>
                  </a:cubicBezTo>
                  <a:cubicBezTo>
                    <a:pt x="262652" y="155311"/>
                    <a:pt x="263970" y="153988"/>
                    <a:pt x="265288" y="153988"/>
                  </a:cubicBezTo>
                  <a:cubicBezTo>
                    <a:pt x="265288" y="153988"/>
                    <a:pt x="265288" y="153988"/>
                    <a:pt x="312738" y="153988"/>
                  </a:cubicBezTo>
                  <a:cubicBezTo>
                    <a:pt x="312738" y="153988"/>
                    <a:pt x="312738" y="153988"/>
                    <a:pt x="312738" y="146050"/>
                  </a:cubicBezTo>
                  <a:cubicBezTo>
                    <a:pt x="312738" y="146050"/>
                    <a:pt x="312738" y="146050"/>
                    <a:pt x="233654" y="146050"/>
                  </a:cubicBezTo>
                  <a:cubicBezTo>
                    <a:pt x="232336" y="146050"/>
                    <a:pt x="231018" y="144727"/>
                    <a:pt x="231018" y="143404"/>
                  </a:cubicBezTo>
                  <a:cubicBezTo>
                    <a:pt x="231018" y="140758"/>
                    <a:pt x="232336" y="139436"/>
                    <a:pt x="233654" y="139436"/>
                  </a:cubicBezTo>
                  <a:cubicBezTo>
                    <a:pt x="233654" y="139436"/>
                    <a:pt x="233654" y="139436"/>
                    <a:pt x="312738" y="139436"/>
                  </a:cubicBezTo>
                  <a:cubicBezTo>
                    <a:pt x="312738" y="139436"/>
                    <a:pt x="312738" y="139436"/>
                    <a:pt x="312738" y="19050"/>
                  </a:cubicBezTo>
                  <a:cubicBezTo>
                    <a:pt x="312738" y="19050"/>
                    <a:pt x="312738" y="19050"/>
                    <a:pt x="25400" y="19050"/>
                  </a:cubicBezTo>
                  <a:close/>
                  <a:moveTo>
                    <a:pt x="35945" y="4762"/>
                  </a:moveTo>
                  <a:cubicBezTo>
                    <a:pt x="30673" y="4762"/>
                    <a:pt x="26718" y="8844"/>
                    <a:pt x="25400" y="14287"/>
                  </a:cubicBezTo>
                  <a:cubicBezTo>
                    <a:pt x="25400" y="14287"/>
                    <a:pt x="25400" y="14287"/>
                    <a:pt x="312738" y="14287"/>
                  </a:cubicBezTo>
                  <a:cubicBezTo>
                    <a:pt x="311420" y="8844"/>
                    <a:pt x="307466" y="4762"/>
                    <a:pt x="302194" y="4762"/>
                  </a:cubicBezTo>
                  <a:cubicBezTo>
                    <a:pt x="302194" y="4762"/>
                    <a:pt x="302194" y="4762"/>
                    <a:pt x="35945" y="4762"/>
                  </a:cubicBezTo>
                  <a:close/>
                  <a:moveTo>
                    <a:pt x="35663" y="0"/>
                  </a:moveTo>
                  <a:cubicBezTo>
                    <a:pt x="35663" y="0"/>
                    <a:pt x="35663" y="0"/>
                    <a:pt x="302475" y="0"/>
                  </a:cubicBezTo>
                  <a:cubicBezTo>
                    <a:pt x="311721" y="0"/>
                    <a:pt x="318325" y="6567"/>
                    <a:pt x="318325" y="15761"/>
                  </a:cubicBezTo>
                  <a:cubicBezTo>
                    <a:pt x="318325" y="15761"/>
                    <a:pt x="318325" y="15761"/>
                    <a:pt x="318325" y="190453"/>
                  </a:cubicBezTo>
                  <a:cubicBezTo>
                    <a:pt x="318325" y="190453"/>
                    <a:pt x="318325" y="190453"/>
                    <a:pt x="335497" y="190453"/>
                  </a:cubicBezTo>
                  <a:cubicBezTo>
                    <a:pt x="336817" y="190453"/>
                    <a:pt x="338138" y="191766"/>
                    <a:pt x="338138" y="194393"/>
                  </a:cubicBezTo>
                  <a:cubicBezTo>
                    <a:pt x="338138" y="194393"/>
                    <a:pt x="338138" y="194393"/>
                    <a:pt x="338138" y="211469"/>
                  </a:cubicBezTo>
                  <a:cubicBezTo>
                    <a:pt x="338138" y="216723"/>
                    <a:pt x="334176" y="220663"/>
                    <a:pt x="328892" y="220663"/>
                  </a:cubicBezTo>
                  <a:cubicBezTo>
                    <a:pt x="328892" y="220663"/>
                    <a:pt x="328892" y="220663"/>
                    <a:pt x="9246" y="220663"/>
                  </a:cubicBezTo>
                  <a:cubicBezTo>
                    <a:pt x="3962" y="220663"/>
                    <a:pt x="0" y="216723"/>
                    <a:pt x="0" y="211469"/>
                  </a:cubicBezTo>
                  <a:cubicBezTo>
                    <a:pt x="0" y="211469"/>
                    <a:pt x="0" y="211469"/>
                    <a:pt x="0" y="194393"/>
                  </a:cubicBezTo>
                  <a:cubicBezTo>
                    <a:pt x="0" y="191766"/>
                    <a:pt x="1321" y="190453"/>
                    <a:pt x="2641" y="190453"/>
                  </a:cubicBezTo>
                  <a:cubicBezTo>
                    <a:pt x="2641" y="190453"/>
                    <a:pt x="2641" y="190453"/>
                    <a:pt x="19813" y="190453"/>
                  </a:cubicBezTo>
                  <a:cubicBezTo>
                    <a:pt x="19813" y="190453"/>
                    <a:pt x="19813" y="190453"/>
                    <a:pt x="19813" y="15761"/>
                  </a:cubicBezTo>
                  <a:cubicBezTo>
                    <a:pt x="19813" y="6567"/>
                    <a:pt x="26417" y="0"/>
                    <a:pt x="35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675">
                <a:cs typeface="+mn-ea"/>
                <a:sym typeface="+mn-lt"/>
              </a:endParaRPr>
            </a:p>
          </p:txBody>
        </p:sp>
      </p:grpSp>
      <p:grpSp>
        <p:nvGrpSpPr>
          <p:cNvPr id="14" name="组合 13"/>
          <p:cNvGrpSpPr/>
          <p:nvPr/>
        </p:nvGrpSpPr>
        <p:grpSpPr>
          <a:xfrm>
            <a:off x="656035" y="228601"/>
            <a:ext cx="887182" cy="637814"/>
            <a:chOff x="874713" y="304800"/>
            <a:chExt cx="1182909" cy="850419"/>
          </a:xfrm>
        </p:grpSpPr>
        <p:sp>
          <p:nvSpPr>
            <p:cNvPr id="15"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任意多边形 15"/>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17"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18" name="文本框 17"/>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p>
        </p:txBody>
      </p:sp>
      <p:grpSp>
        <p:nvGrpSpPr>
          <p:cNvPr id="23" name="组合 22"/>
          <p:cNvGrpSpPr/>
          <p:nvPr/>
        </p:nvGrpSpPr>
        <p:grpSpPr>
          <a:xfrm>
            <a:off x="1229125" y="1431408"/>
            <a:ext cx="6727088" cy="726774"/>
            <a:chOff x="874712" y="3325188"/>
            <a:chExt cx="8969451" cy="969031"/>
          </a:xfrm>
        </p:grpSpPr>
        <p:sp>
          <p:nvSpPr>
            <p:cNvPr id="24" name="矩形 23">
              <a:extLst>
                <a:ext uri="{FF2B5EF4-FFF2-40B4-BE49-F238E27FC236}">
                  <a16:creationId xmlns:a16="http://schemas.microsoft.com/office/drawing/2014/main" id="{E3EB1709-6D20-4440-8800-976CC5E9712E}"/>
                </a:ext>
              </a:extLst>
            </p:cNvPr>
            <p:cNvSpPr/>
            <p:nvPr/>
          </p:nvSpPr>
          <p:spPr>
            <a:xfrm>
              <a:off x="874712" y="3677812"/>
              <a:ext cx="8969451" cy="616407"/>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前往</a:t>
              </a:r>
              <a:r>
                <a:rPr lang="en-US" altLang="zh-TW" sz="1050" dirty="0">
                  <a:solidFill>
                    <a:schemeClr val="tx1">
                      <a:lumMod val="75000"/>
                      <a:lumOff val="25000"/>
                    </a:schemeClr>
                  </a:solidFill>
                </a:rPr>
                <a:t>Anaconda</a:t>
              </a:r>
              <a:r>
                <a:rPr lang="zh-TW" altLang="en-US" sz="1050" dirty="0">
                  <a:solidFill>
                    <a:schemeClr val="tx1">
                      <a:lumMod val="75000"/>
                      <a:lumOff val="25000"/>
                    </a:schemeClr>
                  </a:solidFill>
                </a:rPr>
                <a:t>官方網站下載符合自己電腦系統的安裝檔</a:t>
              </a:r>
              <a:endParaRPr lang="en-US" altLang="zh-TW" sz="1050" dirty="0">
                <a:solidFill>
                  <a:schemeClr val="tx1">
                    <a:lumMod val="75000"/>
                    <a:lumOff val="25000"/>
                  </a:schemeClr>
                </a:solidFill>
              </a:endParaRPr>
            </a:p>
            <a:p>
              <a:pPr algn="just">
                <a:lnSpc>
                  <a:spcPct val="120000"/>
                </a:lnSpc>
              </a:pPr>
              <a:r>
                <a:rPr lang="en" altLang="zh-TW" sz="1050" dirty="0">
                  <a:hlinkClick r:id="rId3"/>
                </a:rPr>
                <a:t>https://www.anaconda.com/</a:t>
              </a:r>
              <a:endParaRPr lang="zh-CN" altLang="en-US" sz="1050" dirty="0">
                <a:solidFill>
                  <a:schemeClr val="tx1">
                    <a:lumMod val="75000"/>
                    <a:lumOff val="25000"/>
                  </a:schemeClr>
                </a:solidFill>
              </a:endParaRPr>
            </a:p>
          </p:txBody>
        </p:sp>
        <p:sp>
          <p:nvSpPr>
            <p:cNvPr id="25" name="矩形 24">
              <a:extLst>
                <a:ext uri="{FF2B5EF4-FFF2-40B4-BE49-F238E27FC236}">
                  <a16:creationId xmlns:a16="http://schemas.microsoft.com/office/drawing/2014/main" id="{CBCE2F27-1948-4AAF-B7D2-B7B4F23C2784}"/>
                </a:ext>
              </a:extLst>
            </p:cNvPr>
            <p:cNvSpPr/>
            <p:nvPr/>
          </p:nvSpPr>
          <p:spPr>
            <a:xfrm>
              <a:off x="874713" y="3325188"/>
              <a:ext cx="2241973"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b="1" dirty="0"/>
                <a:t>下載安裝檔案</a:t>
              </a:r>
              <a:endParaRPr lang="zh-CN" altLang="en-US" sz="1050" b="1" dirty="0"/>
            </a:p>
          </p:txBody>
        </p:sp>
      </p:grpSp>
      <p:sp>
        <p:nvSpPr>
          <p:cNvPr id="27" name="矩形 26">
            <a:extLst>
              <a:ext uri="{FF2B5EF4-FFF2-40B4-BE49-F238E27FC236}">
                <a16:creationId xmlns:a16="http://schemas.microsoft.com/office/drawing/2014/main" id="{CBCE2F27-1948-4AAF-B7D2-B7B4F23C2784}"/>
              </a:ext>
            </a:extLst>
          </p:cNvPr>
          <p:cNvSpPr/>
          <p:nvPr/>
        </p:nvSpPr>
        <p:spPr>
          <a:xfrm>
            <a:off x="3731629" y="3385529"/>
            <a:ext cx="1681481" cy="2686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050" b="1" dirty="0">
                <a:solidFill>
                  <a:schemeClr val="bg1"/>
                </a:solidFill>
              </a:rPr>
              <a:t>标题文字添加</a:t>
            </a:r>
          </a:p>
        </p:txBody>
      </p:sp>
      <p:sp>
        <p:nvSpPr>
          <p:cNvPr id="28" name="矩形 27">
            <a:extLst>
              <a:ext uri="{FF2B5EF4-FFF2-40B4-BE49-F238E27FC236}">
                <a16:creationId xmlns:a16="http://schemas.microsoft.com/office/drawing/2014/main" id="{CBCE2F27-1948-4AAF-B7D2-B7B4F23C2784}"/>
              </a:ext>
            </a:extLst>
          </p:cNvPr>
          <p:cNvSpPr/>
          <p:nvPr/>
        </p:nvSpPr>
        <p:spPr>
          <a:xfrm>
            <a:off x="6014155" y="3385529"/>
            <a:ext cx="1681481" cy="462499"/>
          </a:xfrm>
          <a:prstGeom prst="rect">
            <a:avLst/>
          </a:prstGeom>
        </p:spPr>
        <p:txBody>
          <a:bodyPr wrap="square">
            <a:spAutoFit/>
            <a:scene3d>
              <a:camera prst="orthographicFront"/>
              <a:lightRig rig="threePt" dir="t"/>
            </a:scene3d>
            <a:sp3d contourW="12700"/>
          </a:bodyPr>
          <a:lstStyle/>
          <a:p>
            <a:pPr algn="ctr">
              <a:lnSpc>
                <a:spcPct val="120000"/>
              </a:lnSpc>
            </a:pPr>
            <a:r>
              <a:rPr lang="zh-TW" altLang="en-US" sz="1050" b="1" dirty="0">
                <a:solidFill>
                  <a:schemeClr val="bg1"/>
                </a:solidFill>
              </a:rPr>
              <a:t>下載適合的安裝檔案到電腦上</a:t>
            </a:r>
            <a:endParaRPr lang="en-US" altLang="zh-TW" sz="1050" b="1" dirty="0">
              <a:solidFill>
                <a:schemeClr val="bg1"/>
              </a:solidFill>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376" y="2714886"/>
            <a:ext cx="2138054" cy="99720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360" y="2714886"/>
            <a:ext cx="2165712" cy="1020253"/>
          </a:xfrm>
          <a:prstGeom prst="rect">
            <a:avLst/>
          </a:prstGeom>
        </p:spPr>
      </p:pic>
    </p:spTree>
    <p:extLst>
      <p:ext uri="{BB962C8B-B14F-4D97-AF65-F5344CB8AC3E}">
        <p14:creationId xmlns:p14="http://schemas.microsoft.com/office/powerpoint/2010/main" val="3701241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18"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rot="1800000">
            <a:off x="2058929" y="3763642"/>
            <a:ext cx="8098911" cy="2138112"/>
          </a:xfrm>
          <a:custGeom>
            <a:avLst/>
            <a:gdLst>
              <a:gd name="connsiteX0" fmla="*/ 0 w 13677900"/>
              <a:gd name="connsiteY0" fmla="*/ 0 h 2842423"/>
              <a:gd name="connsiteX1" fmla="*/ 13677900 w 13677900"/>
              <a:gd name="connsiteY1" fmla="*/ 0 h 2842423"/>
              <a:gd name="connsiteX2" fmla="*/ 13677900 w 13677900"/>
              <a:gd name="connsiteY2" fmla="*/ 2842423 h 2842423"/>
              <a:gd name="connsiteX3" fmla="*/ 0 w 13677900"/>
              <a:gd name="connsiteY3" fmla="*/ 2842423 h 2842423"/>
              <a:gd name="connsiteX4" fmla="*/ 0 w 13677900"/>
              <a:gd name="connsiteY4" fmla="*/ 0 h 2842423"/>
              <a:gd name="connsiteX0" fmla="*/ 0 w 13677900"/>
              <a:gd name="connsiteY0" fmla="*/ 22477 h 2864900"/>
              <a:gd name="connsiteX1" fmla="*/ 2979974 w 13677900"/>
              <a:gd name="connsiteY1" fmla="*/ 0 h 2864900"/>
              <a:gd name="connsiteX2" fmla="*/ 13677900 w 13677900"/>
              <a:gd name="connsiteY2" fmla="*/ 22477 h 2864900"/>
              <a:gd name="connsiteX3" fmla="*/ 13677900 w 13677900"/>
              <a:gd name="connsiteY3" fmla="*/ 2864900 h 2864900"/>
              <a:gd name="connsiteX4" fmla="*/ 0 w 13677900"/>
              <a:gd name="connsiteY4" fmla="*/ 2864900 h 2864900"/>
              <a:gd name="connsiteX5" fmla="*/ 0 w 13677900"/>
              <a:gd name="connsiteY5" fmla="*/ 22477 h 2864900"/>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864900 h 2873716"/>
              <a:gd name="connsiteX6" fmla="*/ 0 w 13677900"/>
              <a:gd name="connsiteY6" fmla="*/ 22477 h 2873716"/>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2477 h 2873716"/>
              <a:gd name="connsiteX0" fmla="*/ 0 w 10798548"/>
              <a:gd name="connsiteY0" fmla="*/ 2873716 h 2873716"/>
              <a:gd name="connsiteX1" fmla="*/ 100622 w 10798548"/>
              <a:gd name="connsiteY1" fmla="*/ 0 h 2873716"/>
              <a:gd name="connsiteX2" fmla="*/ 10798548 w 10798548"/>
              <a:gd name="connsiteY2" fmla="*/ 22477 h 2873716"/>
              <a:gd name="connsiteX3" fmla="*/ 10798548 w 10798548"/>
              <a:gd name="connsiteY3" fmla="*/ 2864900 h 2873716"/>
              <a:gd name="connsiteX4" fmla="*/ 0 w 10798548"/>
              <a:gd name="connsiteY4" fmla="*/ 2873716 h 287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8548" h="2873716">
                <a:moveTo>
                  <a:pt x="0" y="2873716"/>
                </a:moveTo>
                <a:lnTo>
                  <a:pt x="100622" y="0"/>
                </a:lnTo>
                <a:lnTo>
                  <a:pt x="10798548" y="22477"/>
                </a:lnTo>
                <a:lnTo>
                  <a:pt x="10798548" y="2864900"/>
                </a:lnTo>
                <a:lnTo>
                  <a:pt x="0" y="2873716"/>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5" name="椭圆 4"/>
          <p:cNvSpPr/>
          <p:nvPr/>
        </p:nvSpPr>
        <p:spPr>
          <a:xfrm flipH="1">
            <a:off x="1229562" y="1418556"/>
            <a:ext cx="2846933" cy="2846933"/>
          </a:xfrm>
          <a:prstGeom prst="ellipse">
            <a:avLst/>
          </a:prstGeom>
          <a:noFill/>
          <a:ln w="19050">
            <a:solidFill>
              <a:schemeClr val="bg2">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grpSp>
        <p:nvGrpSpPr>
          <p:cNvPr id="41" name="组合 40"/>
          <p:cNvGrpSpPr/>
          <p:nvPr/>
        </p:nvGrpSpPr>
        <p:grpSpPr>
          <a:xfrm>
            <a:off x="3498716" y="1623953"/>
            <a:ext cx="6231928" cy="2187744"/>
            <a:chOff x="4664954" y="2165271"/>
            <a:chExt cx="8309237" cy="2916992"/>
          </a:xfrm>
        </p:grpSpPr>
        <p:sp>
          <p:nvSpPr>
            <p:cNvPr id="37" name="矩形 36"/>
            <p:cNvSpPr/>
            <p:nvPr/>
          </p:nvSpPr>
          <p:spPr>
            <a:xfrm rot="1800000">
              <a:off x="4664954" y="4259426"/>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4" name="组合 33"/>
            <p:cNvGrpSpPr/>
            <p:nvPr/>
          </p:nvGrpSpPr>
          <p:grpSpPr>
            <a:xfrm>
              <a:off x="4792906" y="2165271"/>
              <a:ext cx="869091" cy="869091"/>
              <a:chOff x="4764331" y="2165271"/>
              <a:chExt cx="869091" cy="869091"/>
            </a:xfrm>
          </p:grpSpPr>
          <p:sp>
            <p:nvSpPr>
              <p:cNvPr id="23" name="椭圆 22"/>
              <p:cNvSpPr/>
              <p:nvPr/>
            </p:nvSpPr>
            <p:spPr>
              <a:xfrm rot="10800000" flipH="1" flipV="1">
                <a:off x="4764331" y="2165271"/>
                <a:ext cx="869091" cy="869091"/>
              </a:xfrm>
              <a:prstGeom prst="ellipse">
                <a:avLst/>
              </a:prstGeom>
              <a:solidFill>
                <a:schemeClr val="accent1"/>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4" name="任意多边形: 形状 24"/>
              <p:cNvSpPr/>
              <p:nvPr/>
            </p:nvSpPr>
            <p:spPr>
              <a:xfrm flipH="1">
                <a:off x="5034478" y="2455780"/>
                <a:ext cx="328796" cy="28807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sz="1050"/>
              </a:p>
            </p:txBody>
          </p:sp>
        </p:grpSp>
      </p:grpSp>
      <p:grpSp>
        <p:nvGrpSpPr>
          <p:cNvPr id="42" name="组合 41"/>
          <p:cNvGrpSpPr/>
          <p:nvPr/>
        </p:nvGrpSpPr>
        <p:grpSpPr>
          <a:xfrm>
            <a:off x="3498716" y="3465973"/>
            <a:ext cx="6231928" cy="2195428"/>
            <a:chOff x="4664954" y="4621297"/>
            <a:chExt cx="8309237" cy="2927237"/>
          </a:xfrm>
        </p:grpSpPr>
        <p:sp>
          <p:nvSpPr>
            <p:cNvPr id="38" name="矩形 36"/>
            <p:cNvSpPr/>
            <p:nvPr/>
          </p:nvSpPr>
          <p:spPr>
            <a:xfrm rot="1800000">
              <a:off x="4664954" y="6725697"/>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6" name="组合 35"/>
            <p:cNvGrpSpPr/>
            <p:nvPr/>
          </p:nvGrpSpPr>
          <p:grpSpPr>
            <a:xfrm>
              <a:off x="4774293" y="4621297"/>
              <a:ext cx="869091" cy="869091"/>
              <a:chOff x="4745718" y="4621297"/>
              <a:chExt cx="869091" cy="869091"/>
            </a:xfrm>
          </p:grpSpPr>
          <p:sp>
            <p:nvSpPr>
              <p:cNvPr id="21" name="椭圆 20"/>
              <p:cNvSpPr/>
              <p:nvPr/>
            </p:nvSpPr>
            <p:spPr>
              <a:xfrm rot="10800000" flipH="1" flipV="1">
                <a:off x="4745718" y="4621297"/>
                <a:ext cx="869091" cy="869091"/>
              </a:xfrm>
              <a:prstGeom prst="ellipse">
                <a:avLst/>
              </a:prstGeom>
              <a:solidFill>
                <a:schemeClr val="accent2"/>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2" name="任意多边形: 形状 22"/>
              <p:cNvSpPr/>
              <p:nvPr/>
            </p:nvSpPr>
            <p:spPr>
              <a:xfrm flipH="1">
                <a:off x="5015862" y="4893803"/>
                <a:ext cx="328802" cy="3240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sz="1050"/>
              </a:p>
            </p:txBody>
          </p:sp>
        </p:grpSp>
      </p:grpSp>
      <p:grpSp>
        <p:nvGrpSpPr>
          <p:cNvPr id="40" name="组合 39"/>
          <p:cNvGrpSpPr/>
          <p:nvPr/>
        </p:nvGrpSpPr>
        <p:grpSpPr>
          <a:xfrm>
            <a:off x="3646491" y="2534473"/>
            <a:ext cx="6231928" cy="2220437"/>
            <a:chOff x="4861987" y="3456417"/>
            <a:chExt cx="8309237" cy="2960582"/>
          </a:xfrm>
        </p:grpSpPr>
        <p:sp>
          <p:nvSpPr>
            <p:cNvPr id="39" name="矩形 36"/>
            <p:cNvSpPr/>
            <p:nvPr/>
          </p:nvSpPr>
          <p:spPr>
            <a:xfrm rot="1800000">
              <a:off x="4861987" y="5594162"/>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5" name="组合 34"/>
            <p:cNvGrpSpPr/>
            <p:nvPr/>
          </p:nvGrpSpPr>
          <p:grpSpPr>
            <a:xfrm>
              <a:off x="5027693" y="3456417"/>
              <a:ext cx="869091" cy="869091"/>
              <a:chOff x="4999118" y="3354817"/>
              <a:chExt cx="869091" cy="869091"/>
            </a:xfrm>
          </p:grpSpPr>
          <p:sp>
            <p:nvSpPr>
              <p:cNvPr id="13" name="椭圆 12"/>
              <p:cNvSpPr/>
              <p:nvPr/>
            </p:nvSpPr>
            <p:spPr>
              <a:xfrm rot="10800000" flipH="1" flipV="1">
                <a:off x="4999118" y="3354817"/>
                <a:ext cx="869091" cy="869091"/>
              </a:xfrm>
              <a:prstGeom prst="ellipse">
                <a:avLst/>
              </a:prstGeom>
              <a:solidFill>
                <a:schemeClr val="accent4"/>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4" name="任意多边形: 形状 41"/>
              <p:cNvSpPr/>
              <p:nvPr/>
            </p:nvSpPr>
            <p:spPr>
              <a:xfrm flipH="1">
                <a:off x="5307662" y="3634942"/>
                <a:ext cx="252002" cy="308842"/>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sz="1050"/>
              </a:p>
            </p:txBody>
          </p:sp>
        </p:grpSp>
      </p:grpSp>
      <p:grpSp>
        <p:nvGrpSpPr>
          <p:cNvPr id="28" name="组合 27"/>
          <p:cNvGrpSpPr/>
          <p:nvPr/>
        </p:nvGrpSpPr>
        <p:grpSpPr>
          <a:xfrm>
            <a:off x="656035" y="228601"/>
            <a:ext cx="887182" cy="637814"/>
            <a:chOff x="874713" y="304800"/>
            <a:chExt cx="1182909" cy="850419"/>
          </a:xfrm>
        </p:grpSpPr>
        <p:sp>
          <p:nvSpPr>
            <p:cNvPr id="29"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任意多边形 29"/>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1"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32" name="文本框 31"/>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endParaRPr lang="zh-CN" altLang="en-US" sz="2400" kern="1200" dirty="0">
              <a:solidFill>
                <a:prstClr val="black"/>
              </a:solidFill>
              <a:ea typeface="微软雅黑"/>
              <a:cs typeface="+mn-cs"/>
            </a:endParaRPr>
          </a:p>
        </p:txBody>
      </p:sp>
      <p:grpSp>
        <p:nvGrpSpPr>
          <p:cNvPr id="46" name="组合 45"/>
          <p:cNvGrpSpPr/>
          <p:nvPr/>
        </p:nvGrpSpPr>
        <p:grpSpPr>
          <a:xfrm>
            <a:off x="4338521" y="1591260"/>
            <a:ext cx="3539728" cy="726967"/>
            <a:chOff x="874712" y="3325188"/>
            <a:chExt cx="4719637" cy="969290"/>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4719637" cy="616666"/>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為了避免錯誤，請勿將安裝檔放在我的最愛</a:t>
              </a:r>
              <a:endParaRPr lang="en-US" altLang="zh-TW" sz="1050" dirty="0">
                <a:solidFill>
                  <a:schemeClr val="tx1">
                    <a:lumMod val="75000"/>
                    <a:lumOff val="25000"/>
                  </a:schemeClr>
                </a:solidFill>
              </a:endParaRPr>
            </a:p>
            <a:p>
              <a:pPr algn="just">
                <a:lnSpc>
                  <a:spcPct val="120000"/>
                </a:lnSpc>
              </a:pPr>
              <a:r>
                <a:rPr lang="zh-TW" altLang="en-US" sz="1050" dirty="0">
                  <a:solidFill>
                    <a:schemeClr val="tx1">
                      <a:lumMod val="75000"/>
                      <a:lumOff val="25000"/>
                    </a:schemeClr>
                  </a:solidFill>
                </a:rPr>
                <a:t>若安裝過程遇到問題，先關閉防毒軟體安裝完成再開啟</a:t>
              </a:r>
              <a:endParaRPr lang="zh-CN" altLang="en-US" sz="1050" dirty="0">
                <a:solidFill>
                  <a:schemeClr val="tx1">
                    <a:lumMod val="75000"/>
                    <a:lumOff val="25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3" y="3325188"/>
              <a:ext cx="2241975" cy="35813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1. </a:t>
              </a:r>
              <a:r>
                <a:rPr lang="zh-TW" altLang="en-US" sz="1050" b="1" dirty="0"/>
                <a:t>點擊安裝檔</a:t>
              </a:r>
              <a:endParaRPr lang="zh-CN" altLang="en-US" sz="1050" b="1" dirty="0"/>
            </a:p>
          </p:txBody>
        </p:sp>
      </p:grpSp>
      <p:grpSp>
        <p:nvGrpSpPr>
          <p:cNvPr id="49" name="组合 48"/>
          <p:cNvGrpSpPr/>
          <p:nvPr/>
        </p:nvGrpSpPr>
        <p:grpSpPr>
          <a:xfrm>
            <a:off x="4338521" y="3427622"/>
            <a:ext cx="3539728" cy="533068"/>
            <a:chOff x="874712" y="3325188"/>
            <a:chExt cx="4719637" cy="710757"/>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閱讀使用條款後點擊</a:t>
              </a:r>
              <a:r>
                <a:rPr lang="en-US" altLang="zh-TW" sz="1050" dirty="0">
                  <a:solidFill>
                    <a:schemeClr val="tx1">
                      <a:lumMod val="75000"/>
                      <a:lumOff val="25000"/>
                    </a:schemeClr>
                  </a:solidFill>
                </a:rPr>
                <a:t>"I Agree”</a:t>
              </a:r>
              <a:endParaRPr lang="zh-CN" altLang="en-US" sz="1050" dirty="0">
                <a:solidFill>
                  <a:schemeClr val="tx1">
                    <a:lumMod val="75000"/>
                    <a:lumOff val="25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2" y="3325188"/>
              <a:ext cx="2967418"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a:t>Step 3. </a:t>
              </a:r>
              <a:r>
                <a:rPr lang="zh-TW" altLang="en-US" sz="1050" b="1" dirty="0"/>
                <a:t>閱讀使用條款</a:t>
              </a:r>
              <a:endParaRPr lang="zh-CN" altLang="en-US" sz="1050" b="1" dirty="0"/>
            </a:p>
          </p:txBody>
        </p:sp>
      </p:grpSp>
      <p:grpSp>
        <p:nvGrpSpPr>
          <p:cNvPr id="52" name="组合 51"/>
          <p:cNvGrpSpPr/>
          <p:nvPr/>
        </p:nvGrpSpPr>
        <p:grpSpPr>
          <a:xfrm>
            <a:off x="4603763" y="2509442"/>
            <a:ext cx="3539728" cy="533068"/>
            <a:chOff x="874712" y="3325188"/>
            <a:chExt cx="4719637" cy="710757"/>
          </a:xfrm>
        </p:grpSpPr>
        <p:sp>
          <p:nvSpPr>
            <p:cNvPr id="53" name="矩形 52">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按照指示點擊下一步</a:t>
              </a:r>
              <a:endParaRPr lang="zh-CN" altLang="en-US" sz="1050" dirty="0">
                <a:solidFill>
                  <a:schemeClr val="tx1">
                    <a:lumMod val="75000"/>
                    <a:lumOff val="25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3" y="3325188"/>
              <a:ext cx="2241975"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TW" sz="1050" b="1" dirty="0"/>
                <a:t>Step 2.</a:t>
              </a:r>
              <a:r>
                <a:rPr lang="zh-TW" altLang="en-US" sz="1050" b="1" dirty="0"/>
                <a:t>點擊下一步</a:t>
              </a:r>
              <a:endParaRPr lang="zh-CN" altLang="en-US" sz="1050" b="1" dirty="0"/>
            </a:p>
          </p:txBody>
        </p:sp>
      </p:grpSp>
      <p:pic>
        <p:nvPicPr>
          <p:cNvPr id="8" name="圖片版面配置區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7" r="2047"/>
          <a:stretch>
            <a:fillRect/>
          </a:stretch>
        </p:blipFill>
        <p:spPr/>
      </p:pic>
    </p:spTree>
    <p:extLst>
      <p:ext uri="{BB962C8B-B14F-4D97-AF65-F5344CB8AC3E}">
        <p14:creationId xmlns:p14="http://schemas.microsoft.com/office/powerpoint/2010/main" val="42247771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1000" fill="hold"/>
                                        <p:tgtEl>
                                          <p:spTgt spid="42"/>
                                        </p:tgtEl>
                                        <p:attrNameLst>
                                          <p:attrName>ppt_x</p:attrName>
                                        </p:attrNameLst>
                                      </p:cBhvr>
                                      <p:tavLst>
                                        <p:tav tm="0">
                                          <p:val>
                                            <p:strVal val="1+#ppt_w/2"/>
                                          </p:val>
                                        </p:tav>
                                        <p:tav tm="100000">
                                          <p:val>
                                            <p:strVal val="#ppt_x"/>
                                          </p:val>
                                        </p:tav>
                                      </p:tavLst>
                                    </p:anim>
                                    <p:anim calcmode="lin" valueType="num">
                                      <p:cBhvr additive="base">
                                        <p:cTn id="35" dur="1000" fill="hold"/>
                                        <p:tgtEl>
                                          <p:spTgt spid="4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rot="1800000">
            <a:off x="2058929" y="3763642"/>
            <a:ext cx="8098911" cy="2138112"/>
          </a:xfrm>
          <a:custGeom>
            <a:avLst/>
            <a:gdLst>
              <a:gd name="connsiteX0" fmla="*/ 0 w 13677900"/>
              <a:gd name="connsiteY0" fmla="*/ 0 h 2842423"/>
              <a:gd name="connsiteX1" fmla="*/ 13677900 w 13677900"/>
              <a:gd name="connsiteY1" fmla="*/ 0 h 2842423"/>
              <a:gd name="connsiteX2" fmla="*/ 13677900 w 13677900"/>
              <a:gd name="connsiteY2" fmla="*/ 2842423 h 2842423"/>
              <a:gd name="connsiteX3" fmla="*/ 0 w 13677900"/>
              <a:gd name="connsiteY3" fmla="*/ 2842423 h 2842423"/>
              <a:gd name="connsiteX4" fmla="*/ 0 w 13677900"/>
              <a:gd name="connsiteY4" fmla="*/ 0 h 2842423"/>
              <a:gd name="connsiteX0" fmla="*/ 0 w 13677900"/>
              <a:gd name="connsiteY0" fmla="*/ 22477 h 2864900"/>
              <a:gd name="connsiteX1" fmla="*/ 2979974 w 13677900"/>
              <a:gd name="connsiteY1" fmla="*/ 0 h 2864900"/>
              <a:gd name="connsiteX2" fmla="*/ 13677900 w 13677900"/>
              <a:gd name="connsiteY2" fmla="*/ 22477 h 2864900"/>
              <a:gd name="connsiteX3" fmla="*/ 13677900 w 13677900"/>
              <a:gd name="connsiteY3" fmla="*/ 2864900 h 2864900"/>
              <a:gd name="connsiteX4" fmla="*/ 0 w 13677900"/>
              <a:gd name="connsiteY4" fmla="*/ 2864900 h 2864900"/>
              <a:gd name="connsiteX5" fmla="*/ 0 w 13677900"/>
              <a:gd name="connsiteY5" fmla="*/ 22477 h 2864900"/>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864900 h 2873716"/>
              <a:gd name="connsiteX6" fmla="*/ 0 w 13677900"/>
              <a:gd name="connsiteY6" fmla="*/ 22477 h 2873716"/>
              <a:gd name="connsiteX0" fmla="*/ 0 w 13677900"/>
              <a:gd name="connsiteY0" fmla="*/ 22477 h 2873716"/>
              <a:gd name="connsiteX1" fmla="*/ 2979974 w 13677900"/>
              <a:gd name="connsiteY1" fmla="*/ 0 h 2873716"/>
              <a:gd name="connsiteX2" fmla="*/ 13677900 w 13677900"/>
              <a:gd name="connsiteY2" fmla="*/ 22477 h 2873716"/>
              <a:gd name="connsiteX3" fmla="*/ 13677900 w 13677900"/>
              <a:gd name="connsiteY3" fmla="*/ 2864900 h 2873716"/>
              <a:gd name="connsiteX4" fmla="*/ 2879352 w 13677900"/>
              <a:gd name="connsiteY4" fmla="*/ 2873716 h 2873716"/>
              <a:gd name="connsiteX5" fmla="*/ 0 w 13677900"/>
              <a:gd name="connsiteY5" fmla="*/ 22477 h 2873716"/>
              <a:gd name="connsiteX0" fmla="*/ 0 w 10798548"/>
              <a:gd name="connsiteY0" fmla="*/ 2873716 h 2873716"/>
              <a:gd name="connsiteX1" fmla="*/ 100622 w 10798548"/>
              <a:gd name="connsiteY1" fmla="*/ 0 h 2873716"/>
              <a:gd name="connsiteX2" fmla="*/ 10798548 w 10798548"/>
              <a:gd name="connsiteY2" fmla="*/ 22477 h 2873716"/>
              <a:gd name="connsiteX3" fmla="*/ 10798548 w 10798548"/>
              <a:gd name="connsiteY3" fmla="*/ 2864900 h 2873716"/>
              <a:gd name="connsiteX4" fmla="*/ 0 w 10798548"/>
              <a:gd name="connsiteY4" fmla="*/ 2873716 h 287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8548" h="2873716">
                <a:moveTo>
                  <a:pt x="0" y="2873716"/>
                </a:moveTo>
                <a:lnTo>
                  <a:pt x="100622" y="0"/>
                </a:lnTo>
                <a:lnTo>
                  <a:pt x="10798548" y="22477"/>
                </a:lnTo>
                <a:lnTo>
                  <a:pt x="10798548" y="2864900"/>
                </a:lnTo>
                <a:lnTo>
                  <a:pt x="0" y="2873716"/>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sp>
        <p:nvSpPr>
          <p:cNvPr id="5" name="椭圆 4"/>
          <p:cNvSpPr/>
          <p:nvPr/>
        </p:nvSpPr>
        <p:spPr>
          <a:xfrm flipH="1">
            <a:off x="1229562" y="1418556"/>
            <a:ext cx="2846933" cy="2846933"/>
          </a:xfrm>
          <a:prstGeom prst="ellipse">
            <a:avLst/>
          </a:prstGeom>
          <a:noFill/>
          <a:ln w="19050">
            <a:solidFill>
              <a:schemeClr val="bg2">
                <a:lumMod val="75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grpSp>
        <p:nvGrpSpPr>
          <p:cNvPr id="41" name="组合 40"/>
          <p:cNvGrpSpPr/>
          <p:nvPr/>
        </p:nvGrpSpPr>
        <p:grpSpPr>
          <a:xfrm>
            <a:off x="3498716" y="1623953"/>
            <a:ext cx="6231928" cy="2187744"/>
            <a:chOff x="4664954" y="2165271"/>
            <a:chExt cx="8309237" cy="2916992"/>
          </a:xfrm>
        </p:grpSpPr>
        <p:sp>
          <p:nvSpPr>
            <p:cNvPr id="37" name="矩形 36"/>
            <p:cNvSpPr/>
            <p:nvPr/>
          </p:nvSpPr>
          <p:spPr>
            <a:xfrm rot="1800000">
              <a:off x="4664954" y="4259426"/>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4" name="组合 33"/>
            <p:cNvGrpSpPr/>
            <p:nvPr/>
          </p:nvGrpSpPr>
          <p:grpSpPr>
            <a:xfrm>
              <a:off x="4792906" y="2165271"/>
              <a:ext cx="869091" cy="869091"/>
              <a:chOff x="4764331" y="2165271"/>
              <a:chExt cx="869091" cy="869091"/>
            </a:xfrm>
          </p:grpSpPr>
          <p:sp>
            <p:nvSpPr>
              <p:cNvPr id="23" name="椭圆 22"/>
              <p:cNvSpPr/>
              <p:nvPr/>
            </p:nvSpPr>
            <p:spPr>
              <a:xfrm rot="10800000" flipH="1" flipV="1">
                <a:off x="4764331" y="2165271"/>
                <a:ext cx="869091" cy="869091"/>
              </a:xfrm>
              <a:prstGeom prst="ellipse">
                <a:avLst/>
              </a:prstGeom>
              <a:solidFill>
                <a:schemeClr val="accent1"/>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4" name="任意多边形: 形状 24"/>
              <p:cNvSpPr/>
              <p:nvPr/>
            </p:nvSpPr>
            <p:spPr>
              <a:xfrm flipH="1">
                <a:off x="5034478" y="2455780"/>
                <a:ext cx="328796" cy="28807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sz="1050"/>
              </a:p>
            </p:txBody>
          </p:sp>
        </p:grpSp>
      </p:grpSp>
      <p:grpSp>
        <p:nvGrpSpPr>
          <p:cNvPr id="42" name="组合 41"/>
          <p:cNvGrpSpPr/>
          <p:nvPr/>
        </p:nvGrpSpPr>
        <p:grpSpPr>
          <a:xfrm>
            <a:off x="3498716" y="3465973"/>
            <a:ext cx="6231928" cy="2195428"/>
            <a:chOff x="4664954" y="4621297"/>
            <a:chExt cx="8309237" cy="2927237"/>
          </a:xfrm>
        </p:grpSpPr>
        <p:sp>
          <p:nvSpPr>
            <p:cNvPr id="38" name="矩形 36"/>
            <p:cNvSpPr/>
            <p:nvPr/>
          </p:nvSpPr>
          <p:spPr>
            <a:xfrm rot="1800000">
              <a:off x="4664954" y="6725697"/>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6" name="组合 35"/>
            <p:cNvGrpSpPr/>
            <p:nvPr/>
          </p:nvGrpSpPr>
          <p:grpSpPr>
            <a:xfrm>
              <a:off x="4774293" y="4621297"/>
              <a:ext cx="869091" cy="869091"/>
              <a:chOff x="4745718" y="4621297"/>
              <a:chExt cx="869091" cy="869091"/>
            </a:xfrm>
          </p:grpSpPr>
          <p:sp>
            <p:nvSpPr>
              <p:cNvPr id="21" name="椭圆 20"/>
              <p:cNvSpPr/>
              <p:nvPr/>
            </p:nvSpPr>
            <p:spPr>
              <a:xfrm rot="10800000" flipH="1" flipV="1">
                <a:off x="4745718" y="4621297"/>
                <a:ext cx="869091" cy="869091"/>
              </a:xfrm>
              <a:prstGeom prst="ellipse">
                <a:avLst/>
              </a:prstGeom>
              <a:solidFill>
                <a:schemeClr val="accent2"/>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22" name="任意多边形: 形状 22"/>
              <p:cNvSpPr/>
              <p:nvPr/>
            </p:nvSpPr>
            <p:spPr>
              <a:xfrm flipH="1">
                <a:off x="5015862" y="4893803"/>
                <a:ext cx="328802" cy="3240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sz="1050"/>
              </a:p>
            </p:txBody>
          </p:sp>
        </p:grpSp>
      </p:grpSp>
      <p:grpSp>
        <p:nvGrpSpPr>
          <p:cNvPr id="40" name="组合 39"/>
          <p:cNvGrpSpPr/>
          <p:nvPr/>
        </p:nvGrpSpPr>
        <p:grpSpPr>
          <a:xfrm>
            <a:off x="3646491" y="2534473"/>
            <a:ext cx="6231928" cy="2220437"/>
            <a:chOff x="4861987" y="3456417"/>
            <a:chExt cx="8309237" cy="2960582"/>
          </a:xfrm>
        </p:grpSpPr>
        <p:sp>
          <p:nvSpPr>
            <p:cNvPr id="39" name="矩形 36"/>
            <p:cNvSpPr/>
            <p:nvPr/>
          </p:nvSpPr>
          <p:spPr>
            <a:xfrm rot="1800000">
              <a:off x="4861987" y="5594162"/>
              <a:ext cx="8309237" cy="822837"/>
            </a:xfrm>
            <a:custGeom>
              <a:avLst/>
              <a:gdLst>
                <a:gd name="connsiteX0" fmla="*/ 0 w 13677900"/>
                <a:gd name="connsiteY0" fmla="*/ 0 h 808325"/>
                <a:gd name="connsiteX1" fmla="*/ 13677900 w 13677900"/>
                <a:gd name="connsiteY1" fmla="*/ 0 h 808325"/>
                <a:gd name="connsiteX2" fmla="*/ 13677900 w 13677900"/>
                <a:gd name="connsiteY2" fmla="*/ 808325 h 808325"/>
                <a:gd name="connsiteX3" fmla="*/ 0 w 13677900"/>
                <a:gd name="connsiteY3" fmla="*/ 808325 h 808325"/>
                <a:gd name="connsiteX4" fmla="*/ 0 w 13677900"/>
                <a:gd name="connsiteY4" fmla="*/ 0 h 808325"/>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0 w 13677900"/>
                <a:gd name="connsiteY4" fmla="*/ 822837 h 822837"/>
                <a:gd name="connsiteX5" fmla="*/ 0 w 13677900"/>
                <a:gd name="connsiteY5" fmla="*/ 14512 h 822837"/>
                <a:gd name="connsiteX0" fmla="*/ 0 w 13677900"/>
                <a:gd name="connsiteY0" fmla="*/ 14512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6" fmla="*/ 0 w 13677900"/>
                <a:gd name="connsiteY6" fmla="*/ 14512 h 822837"/>
                <a:gd name="connsiteX0" fmla="*/ 0 w 13677900"/>
                <a:gd name="connsiteY0" fmla="*/ 822837 h 822837"/>
                <a:gd name="connsiteX1" fmla="*/ 5370941 w 13677900"/>
                <a:gd name="connsiteY1" fmla="*/ 0 h 822837"/>
                <a:gd name="connsiteX2" fmla="*/ 13677900 w 13677900"/>
                <a:gd name="connsiteY2" fmla="*/ 14512 h 822837"/>
                <a:gd name="connsiteX3" fmla="*/ 13677900 w 13677900"/>
                <a:gd name="connsiteY3" fmla="*/ 822837 h 822837"/>
                <a:gd name="connsiteX4" fmla="*/ 5368663 w 13677900"/>
                <a:gd name="connsiteY4" fmla="*/ 815205 h 822837"/>
                <a:gd name="connsiteX5" fmla="*/ 0 w 13677900"/>
                <a:gd name="connsiteY5" fmla="*/ 822837 h 822837"/>
                <a:gd name="connsiteX0" fmla="*/ 0 w 8309237"/>
                <a:gd name="connsiteY0" fmla="*/ 815205 h 822837"/>
                <a:gd name="connsiteX1" fmla="*/ 2278 w 8309237"/>
                <a:gd name="connsiteY1" fmla="*/ 0 h 822837"/>
                <a:gd name="connsiteX2" fmla="*/ 8309237 w 8309237"/>
                <a:gd name="connsiteY2" fmla="*/ 14512 h 822837"/>
                <a:gd name="connsiteX3" fmla="*/ 8309237 w 8309237"/>
                <a:gd name="connsiteY3" fmla="*/ 822837 h 822837"/>
                <a:gd name="connsiteX4" fmla="*/ 0 w 8309237"/>
                <a:gd name="connsiteY4" fmla="*/ 815205 h 82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237" h="822837">
                  <a:moveTo>
                    <a:pt x="0" y="815205"/>
                  </a:moveTo>
                  <a:cubicBezTo>
                    <a:pt x="759" y="543470"/>
                    <a:pt x="1519" y="271735"/>
                    <a:pt x="2278" y="0"/>
                  </a:cubicBezTo>
                  <a:lnTo>
                    <a:pt x="8309237" y="14512"/>
                  </a:lnTo>
                  <a:lnTo>
                    <a:pt x="8309237" y="822837"/>
                  </a:lnTo>
                  <a:lnTo>
                    <a:pt x="0" y="815205"/>
                  </a:lnTo>
                  <a:close/>
                </a:path>
              </a:pathLst>
            </a:custGeom>
            <a:gradFill flip="none" rotWithShape="1">
              <a:gsLst>
                <a:gs pos="0">
                  <a:schemeClr val="bg1">
                    <a:lumMod val="85000"/>
                    <a:alpha val="40000"/>
                  </a:schemeClr>
                </a:gs>
                <a:gs pos="84600">
                  <a:schemeClr val="bg1">
                    <a:lumMod val="95000"/>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zh-CN" altLang="en-US" sz="1350" kern="1200">
                <a:solidFill>
                  <a:prstClr val="white"/>
                </a:solidFill>
                <a:latin typeface="Arial"/>
                <a:ea typeface="微软雅黑"/>
              </a:endParaRPr>
            </a:p>
          </p:txBody>
        </p:sp>
        <p:grpSp>
          <p:nvGrpSpPr>
            <p:cNvPr id="35" name="组合 34"/>
            <p:cNvGrpSpPr/>
            <p:nvPr/>
          </p:nvGrpSpPr>
          <p:grpSpPr>
            <a:xfrm>
              <a:off x="5027693" y="3456417"/>
              <a:ext cx="869091" cy="869091"/>
              <a:chOff x="4999118" y="3354817"/>
              <a:chExt cx="869091" cy="869091"/>
            </a:xfrm>
          </p:grpSpPr>
          <p:sp>
            <p:nvSpPr>
              <p:cNvPr id="13" name="椭圆 12"/>
              <p:cNvSpPr/>
              <p:nvPr/>
            </p:nvSpPr>
            <p:spPr>
              <a:xfrm rot="10800000" flipH="1" flipV="1">
                <a:off x="4999118" y="3354817"/>
                <a:ext cx="869091" cy="869091"/>
              </a:xfrm>
              <a:prstGeom prst="ellipse">
                <a:avLst/>
              </a:prstGeom>
              <a:solidFill>
                <a:schemeClr val="accent4"/>
              </a:solidFill>
              <a:ln w="57150">
                <a:solidFill>
                  <a:schemeClr val="bg1"/>
                </a:solidFill>
              </a:ln>
              <a:effectLst>
                <a:outerShdw blurRad="38100" dist="381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050"/>
              </a:p>
            </p:txBody>
          </p:sp>
          <p:sp>
            <p:nvSpPr>
              <p:cNvPr id="14" name="任意多边形: 形状 41"/>
              <p:cNvSpPr/>
              <p:nvPr/>
            </p:nvSpPr>
            <p:spPr>
              <a:xfrm flipH="1">
                <a:off x="5307662" y="3634942"/>
                <a:ext cx="252002" cy="308842"/>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sz="1050"/>
              </a:p>
            </p:txBody>
          </p:sp>
        </p:grpSp>
      </p:grpSp>
      <p:grpSp>
        <p:nvGrpSpPr>
          <p:cNvPr id="28" name="组合 27"/>
          <p:cNvGrpSpPr/>
          <p:nvPr/>
        </p:nvGrpSpPr>
        <p:grpSpPr>
          <a:xfrm>
            <a:off x="656035" y="228601"/>
            <a:ext cx="887182" cy="637814"/>
            <a:chOff x="874713" y="304800"/>
            <a:chExt cx="1182909" cy="850419"/>
          </a:xfrm>
        </p:grpSpPr>
        <p:sp>
          <p:nvSpPr>
            <p:cNvPr id="29" name="矩形 16"/>
            <p:cNvSpPr/>
            <p:nvPr/>
          </p:nvSpPr>
          <p:spPr>
            <a:xfrm rot="1800000">
              <a:off x="1221209" y="681766"/>
              <a:ext cx="836413" cy="473453"/>
            </a:xfrm>
            <a:custGeom>
              <a:avLst/>
              <a:gdLst>
                <a:gd name="connsiteX0" fmla="*/ 0 w 1504748"/>
                <a:gd name="connsiteY0" fmla="*/ 0 h 465789"/>
                <a:gd name="connsiteX1" fmla="*/ 1504748 w 1504748"/>
                <a:gd name="connsiteY1" fmla="*/ 0 h 465789"/>
                <a:gd name="connsiteX2" fmla="*/ 1504748 w 1504748"/>
                <a:gd name="connsiteY2" fmla="*/ 465789 h 465789"/>
                <a:gd name="connsiteX3" fmla="*/ 0 w 1504748"/>
                <a:gd name="connsiteY3" fmla="*/ 465789 h 465789"/>
                <a:gd name="connsiteX4" fmla="*/ 0 w 1504748"/>
                <a:gd name="connsiteY4" fmla="*/ 0 h 465789"/>
                <a:gd name="connsiteX0" fmla="*/ 0 w 1504748"/>
                <a:gd name="connsiteY0" fmla="*/ 5104 h 470893"/>
                <a:gd name="connsiteX1" fmla="*/ 342087 w 1504748"/>
                <a:gd name="connsiteY1" fmla="*/ 0 h 470893"/>
                <a:gd name="connsiteX2" fmla="*/ 1504748 w 1504748"/>
                <a:gd name="connsiteY2" fmla="*/ 5104 h 470893"/>
                <a:gd name="connsiteX3" fmla="*/ 1504748 w 1504748"/>
                <a:gd name="connsiteY3" fmla="*/ 470893 h 470893"/>
                <a:gd name="connsiteX4" fmla="*/ 0 w 1504748"/>
                <a:gd name="connsiteY4" fmla="*/ 470893 h 470893"/>
                <a:gd name="connsiteX5" fmla="*/ 0 w 1504748"/>
                <a:gd name="connsiteY5" fmla="*/ 5104 h 47089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470893 h 473453"/>
                <a:gd name="connsiteX6" fmla="*/ 0 w 1504748"/>
                <a:gd name="connsiteY6" fmla="*/ 5104 h 473453"/>
                <a:gd name="connsiteX0" fmla="*/ 0 w 1504748"/>
                <a:gd name="connsiteY0" fmla="*/ 5104 h 473453"/>
                <a:gd name="connsiteX1" fmla="*/ 342087 w 1504748"/>
                <a:gd name="connsiteY1" fmla="*/ 0 h 473453"/>
                <a:gd name="connsiteX2" fmla="*/ 1504748 w 1504748"/>
                <a:gd name="connsiteY2" fmla="*/ 5104 h 473453"/>
                <a:gd name="connsiteX3" fmla="*/ 1504748 w 1504748"/>
                <a:gd name="connsiteY3" fmla="*/ 470893 h 473453"/>
                <a:gd name="connsiteX4" fmla="*/ 322141 w 1504748"/>
                <a:gd name="connsiteY4" fmla="*/ 473453 h 473453"/>
                <a:gd name="connsiteX5" fmla="*/ 0 w 1504748"/>
                <a:gd name="connsiteY5" fmla="*/ 5104 h 473453"/>
                <a:gd name="connsiteX0" fmla="*/ 0 w 1182607"/>
                <a:gd name="connsiteY0" fmla="*/ 473453 h 473453"/>
                <a:gd name="connsiteX1" fmla="*/ 19946 w 1182607"/>
                <a:gd name="connsiteY1" fmla="*/ 0 h 473453"/>
                <a:gd name="connsiteX2" fmla="*/ 1182607 w 1182607"/>
                <a:gd name="connsiteY2" fmla="*/ 5104 h 473453"/>
                <a:gd name="connsiteX3" fmla="*/ 1182607 w 1182607"/>
                <a:gd name="connsiteY3" fmla="*/ 470893 h 473453"/>
                <a:gd name="connsiteX4" fmla="*/ 0 w 1182607"/>
                <a:gd name="connsiteY4" fmla="*/ 473453 h 473453"/>
                <a:gd name="connsiteX0" fmla="*/ 0 w 1182607"/>
                <a:gd name="connsiteY0" fmla="*/ 473453 h 473453"/>
                <a:gd name="connsiteX1" fmla="*/ 187993 w 1182607"/>
                <a:gd name="connsiteY1" fmla="*/ 240265 h 473453"/>
                <a:gd name="connsiteX2" fmla="*/ 19946 w 1182607"/>
                <a:gd name="connsiteY2" fmla="*/ 0 h 473453"/>
                <a:gd name="connsiteX3" fmla="*/ 1182607 w 1182607"/>
                <a:gd name="connsiteY3" fmla="*/ 5104 h 473453"/>
                <a:gd name="connsiteX4" fmla="*/ 1182607 w 1182607"/>
                <a:gd name="connsiteY4" fmla="*/ 470893 h 473453"/>
                <a:gd name="connsiteX5" fmla="*/ 0 w 1182607"/>
                <a:gd name="connsiteY5" fmla="*/ 473453 h 47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2607" h="473453">
                  <a:moveTo>
                    <a:pt x="0" y="473453"/>
                  </a:moveTo>
                  <a:cubicBezTo>
                    <a:pt x="3995" y="397823"/>
                    <a:pt x="183998" y="315895"/>
                    <a:pt x="187993" y="240265"/>
                  </a:cubicBezTo>
                  <a:lnTo>
                    <a:pt x="19946" y="0"/>
                  </a:lnTo>
                  <a:lnTo>
                    <a:pt x="1182607" y="5104"/>
                  </a:lnTo>
                  <a:lnTo>
                    <a:pt x="1182607" y="470893"/>
                  </a:lnTo>
                  <a:lnTo>
                    <a:pt x="0" y="473453"/>
                  </a:lnTo>
                  <a:close/>
                </a:path>
              </a:pathLst>
            </a:custGeom>
            <a:gradFill flip="none" rotWithShape="1">
              <a:gsLst>
                <a:gs pos="0">
                  <a:schemeClr val="bg1">
                    <a:lumMod val="85000"/>
                    <a:alpha val="50000"/>
                  </a:schemeClr>
                </a:gs>
                <a:gs pos="84600">
                  <a:schemeClr val="bg1">
                    <a:alpha val="0"/>
                  </a:schemeClr>
                </a:gs>
                <a:gs pos="100000">
                  <a:schemeClr val="bg1">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任意多边形 29"/>
            <p:cNvSpPr/>
            <p:nvPr/>
          </p:nvSpPr>
          <p:spPr>
            <a:xfrm>
              <a:off x="874713" y="304800"/>
              <a:ext cx="834118" cy="834118"/>
            </a:xfrm>
            <a:custGeom>
              <a:avLst/>
              <a:gdLst>
                <a:gd name="connsiteX0" fmla="*/ 0 w 834118"/>
                <a:gd name="connsiteY0" fmla="*/ 563336 h 834118"/>
                <a:gd name="connsiteX1" fmla="*/ 23764 w 834118"/>
                <a:gd name="connsiteY1" fmla="*/ 563336 h 834118"/>
                <a:gd name="connsiteX2" fmla="*/ 23764 w 834118"/>
                <a:gd name="connsiteY2" fmla="*/ 810354 h 834118"/>
                <a:gd name="connsiteX3" fmla="*/ 810354 w 834118"/>
                <a:gd name="connsiteY3" fmla="*/ 810354 h 834118"/>
                <a:gd name="connsiteX4" fmla="*/ 810354 w 834118"/>
                <a:gd name="connsiteY4" fmla="*/ 563336 h 834118"/>
                <a:gd name="connsiteX5" fmla="*/ 834118 w 834118"/>
                <a:gd name="connsiteY5" fmla="*/ 563336 h 834118"/>
                <a:gd name="connsiteX6" fmla="*/ 834118 w 834118"/>
                <a:gd name="connsiteY6" fmla="*/ 834118 h 834118"/>
                <a:gd name="connsiteX7" fmla="*/ 0 w 834118"/>
                <a:gd name="connsiteY7" fmla="*/ 834118 h 834118"/>
                <a:gd name="connsiteX8" fmla="*/ 0 w 834118"/>
                <a:gd name="connsiteY8" fmla="*/ 0 h 834118"/>
                <a:gd name="connsiteX9" fmla="*/ 834118 w 834118"/>
                <a:gd name="connsiteY9" fmla="*/ 0 h 834118"/>
                <a:gd name="connsiteX10" fmla="*/ 834118 w 834118"/>
                <a:gd name="connsiteY10" fmla="*/ 270782 h 834118"/>
                <a:gd name="connsiteX11" fmla="*/ 810354 w 834118"/>
                <a:gd name="connsiteY11" fmla="*/ 270782 h 834118"/>
                <a:gd name="connsiteX12" fmla="*/ 810354 w 834118"/>
                <a:gd name="connsiteY12" fmla="*/ 23764 h 834118"/>
                <a:gd name="connsiteX13" fmla="*/ 23764 w 834118"/>
                <a:gd name="connsiteY13" fmla="*/ 23764 h 834118"/>
                <a:gd name="connsiteX14" fmla="*/ 23764 w 834118"/>
                <a:gd name="connsiteY14" fmla="*/ 270782 h 834118"/>
                <a:gd name="connsiteX15" fmla="*/ 0 w 834118"/>
                <a:gd name="connsiteY15" fmla="*/ 270782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4118" h="834118">
                  <a:moveTo>
                    <a:pt x="0" y="563336"/>
                  </a:moveTo>
                  <a:lnTo>
                    <a:pt x="23764" y="563336"/>
                  </a:lnTo>
                  <a:lnTo>
                    <a:pt x="23764" y="810354"/>
                  </a:lnTo>
                  <a:lnTo>
                    <a:pt x="810354" y="810354"/>
                  </a:lnTo>
                  <a:lnTo>
                    <a:pt x="810354" y="563336"/>
                  </a:lnTo>
                  <a:lnTo>
                    <a:pt x="834118" y="563336"/>
                  </a:lnTo>
                  <a:lnTo>
                    <a:pt x="834118" y="834118"/>
                  </a:lnTo>
                  <a:lnTo>
                    <a:pt x="0" y="834118"/>
                  </a:lnTo>
                  <a:close/>
                  <a:moveTo>
                    <a:pt x="0" y="0"/>
                  </a:moveTo>
                  <a:lnTo>
                    <a:pt x="834118" y="0"/>
                  </a:lnTo>
                  <a:lnTo>
                    <a:pt x="834118" y="270782"/>
                  </a:lnTo>
                  <a:lnTo>
                    <a:pt x="810354" y="270782"/>
                  </a:lnTo>
                  <a:lnTo>
                    <a:pt x="810354" y="23764"/>
                  </a:lnTo>
                  <a:lnTo>
                    <a:pt x="23764" y="23764"/>
                  </a:lnTo>
                  <a:lnTo>
                    <a:pt x="23764" y="270782"/>
                  </a:lnTo>
                  <a:lnTo>
                    <a:pt x="0" y="2707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1" name="椭圆 13"/>
            <p:cNvSpPr/>
            <p:nvPr/>
          </p:nvSpPr>
          <p:spPr>
            <a:xfrm>
              <a:off x="1055688" y="485775"/>
              <a:ext cx="472168" cy="472168"/>
            </a:xfrm>
            <a:custGeom>
              <a:avLst/>
              <a:gdLst>
                <a:gd name="connsiteX0" fmla="*/ 119063 w 330200"/>
                <a:gd name="connsiteY0" fmla="*/ 93662 h 330200"/>
                <a:gd name="connsiteX1" fmla="*/ 119063 w 330200"/>
                <a:gd name="connsiteY1" fmla="*/ 230187 h 330200"/>
                <a:gd name="connsiteX2" fmla="*/ 244476 w 330200"/>
                <a:gd name="connsiteY2" fmla="*/ 161925 h 330200"/>
                <a:gd name="connsiteX3" fmla="*/ 165100 w 330200"/>
                <a:gd name="connsiteY3" fmla="*/ 0 h 330200"/>
                <a:gd name="connsiteX4" fmla="*/ 330200 w 330200"/>
                <a:gd name="connsiteY4" fmla="*/ 165100 h 330200"/>
                <a:gd name="connsiteX5" fmla="*/ 165100 w 330200"/>
                <a:gd name="connsiteY5" fmla="*/ 330200 h 330200"/>
                <a:gd name="connsiteX6" fmla="*/ 0 w 330200"/>
                <a:gd name="connsiteY6" fmla="*/ 165100 h 330200"/>
                <a:gd name="connsiteX7" fmla="*/ 165100 w 330200"/>
                <a:gd name="connsiteY7"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 h="330200">
                  <a:moveTo>
                    <a:pt x="119063" y="93662"/>
                  </a:moveTo>
                  <a:lnTo>
                    <a:pt x="119063" y="230187"/>
                  </a:lnTo>
                  <a:lnTo>
                    <a:pt x="244476" y="161925"/>
                  </a:lnTo>
                  <a:close/>
                  <a:moveTo>
                    <a:pt x="165100" y="0"/>
                  </a:moveTo>
                  <a:cubicBezTo>
                    <a:pt x="256282" y="0"/>
                    <a:pt x="330200" y="73918"/>
                    <a:pt x="330200" y="165100"/>
                  </a:cubicBezTo>
                  <a:cubicBezTo>
                    <a:pt x="330200" y="256282"/>
                    <a:pt x="256282" y="330200"/>
                    <a:pt x="165100" y="330200"/>
                  </a:cubicBezTo>
                  <a:cubicBezTo>
                    <a:pt x="73918" y="330200"/>
                    <a:pt x="0" y="256282"/>
                    <a:pt x="0" y="165100"/>
                  </a:cubicBezTo>
                  <a:cubicBezTo>
                    <a:pt x="0" y="73918"/>
                    <a:pt x="73918" y="0"/>
                    <a:pt x="1651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sp>
        <p:nvSpPr>
          <p:cNvPr id="32" name="文本框 31"/>
          <p:cNvSpPr txBox="1"/>
          <p:nvPr/>
        </p:nvSpPr>
        <p:spPr>
          <a:xfrm>
            <a:off x="1494744" y="335243"/>
            <a:ext cx="2188420" cy="461665"/>
          </a:xfrm>
          <a:prstGeom prst="rect">
            <a:avLst/>
          </a:prstGeom>
          <a:noFill/>
        </p:spPr>
        <p:txBody>
          <a:bodyPr wrap="none" rtlCol="0">
            <a:spAutoFit/>
            <a:scene3d>
              <a:camera prst="orthographicFront"/>
              <a:lightRig rig="threePt" dir="t"/>
            </a:scene3d>
            <a:sp3d contourW="12700"/>
          </a:bodyPr>
          <a:lstStyle/>
          <a:p>
            <a:pPr defTabSz="685800">
              <a:buClrTx/>
              <a:defRPr/>
            </a:pPr>
            <a:r>
              <a:rPr lang="zh-TW" altLang="en-US" sz="2400" kern="1200" dirty="0">
                <a:solidFill>
                  <a:prstClr val="black"/>
                </a:solidFill>
                <a:ea typeface="微软雅黑"/>
                <a:cs typeface="+mn-cs"/>
              </a:rPr>
              <a:t>安裝</a:t>
            </a:r>
            <a:r>
              <a:rPr lang="en-US" altLang="zh-TW" sz="2400" kern="1200" dirty="0">
                <a:solidFill>
                  <a:prstClr val="black"/>
                </a:solidFill>
                <a:ea typeface="微软雅黑"/>
                <a:cs typeface="+mn-cs"/>
              </a:rPr>
              <a:t>Anaconda</a:t>
            </a:r>
            <a:endParaRPr lang="zh-CN" altLang="en-US" sz="2400" kern="1200" dirty="0">
              <a:solidFill>
                <a:prstClr val="black"/>
              </a:solidFill>
              <a:ea typeface="微软雅黑"/>
              <a:cs typeface="+mn-cs"/>
            </a:endParaRPr>
          </a:p>
        </p:txBody>
      </p:sp>
      <p:grpSp>
        <p:nvGrpSpPr>
          <p:cNvPr id="46" name="组合 45"/>
          <p:cNvGrpSpPr/>
          <p:nvPr/>
        </p:nvGrpSpPr>
        <p:grpSpPr>
          <a:xfrm>
            <a:off x="4338521" y="1591262"/>
            <a:ext cx="3539728" cy="533068"/>
            <a:chOff x="874712" y="3325188"/>
            <a:chExt cx="4719637" cy="710757"/>
          </a:xfrm>
        </p:grpSpPr>
        <p:sp>
          <p:nvSpPr>
            <p:cNvPr id="47" name="矩形 46">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建議選擇</a:t>
              </a:r>
              <a:r>
                <a:rPr lang="en-US" altLang="zh-TW" sz="1050" dirty="0">
                  <a:solidFill>
                    <a:schemeClr val="tx1">
                      <a:lumMod val="75000"/>
                      <a:lumOff val="25000"/>
                    </a:schemeClr>
                  </a:solidFill>
                </a:rPr>
                <a:t>”Just Me”</a:t>
              </a:r>
              <a:endParaRPr lang="zh-CN" altLang="en-US" sz="1050" dirty="0">
                <a:solidFill>
                  <a:schemeClr val="tx1">
                    <a:lumMod val="75000"/>
                    <a:lumOff val="25000"/>
                  </a:schemeClr>
                </a:solidFill>
              </a:endParaRPr>
            </a:p>
          </p:txBody>
        </p:sp>
        <p:sp>
          <p:nvSpPr>
            <p:cNvPr id="48" name="矩形 47">
              <a:extLst>
                <a:ext uri="{FF2B5EF4-FFF2-40B4-BE49-F238E27FC236}">
                  <a16:creationId xmlns:a16="http://schemas.microsoft.com/office/drawing/2014/main" id="{CBCE2F27-1948-4AAF-B7D2-B7B4F23C2784}"/>
                </a:ext>
              </a:extLst>
            </p:cNvPr>
            <p:cNvSpPr/>
            <p:nvPr/>
          </p:nvSpPr>
          <p:spPr>
            <a:xfrm>
              <a:off x="874712" y="3325188"/>
              <a:ext cx="3030793"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Step 4. </a:t>
              </a:r>
              <a:r>
                <a:rPr lang="zh-TW" altLang="en-US" sz="1050" b="1" dirty="0"/>
                <a:t>選擇安裝對象</a:t>
              </a:r>
              <a:endParaRPr lang="zh-CN" altLang="en-US" sz="1050" b="1" dirty="0"/>
            </a:p>
          </p:txBody>
        </p:sp>
      </p:grpSp>
      <p:grpSp>
        <p:nvGrpSpPr>
          <p:cNvPr id="49" name="组合 48"/>
          <p:cNvGrpSpPr/>
          <p:nvPr/>
        </p:nvGrpSpPr>
        <p:grpSpPr>
          <a:xfrm>
            <a:off x="4338521" y="3427622"/>
            <a:ext cx="3539728" cy="532875"/>
            <a:chOff x="874712" y="3325188"/>
            <a:chExt cx="4719637" cy="710500"/>
          </a:xfrm>
        </p:grpSpPr>
        <p:sp>
          <p:nvSpPr>
            <p:cNvPr id="50" name="矩形 49">
              <a:extLst>
                <a:ext uri="{FF2B5EF4-FFF2-40B4-BE49-F238E27FC236}">
                  <a16:creationId xmlns:a16="http://schemas.microsoft.com/office/drawing/2014/main" id="{E3EB1709-6D20-4440-8800-976CC5E9712E}"/>
                </a:ext>
              </a:extLst>
            </p:cNvPr>
            <p:cNvSpPr/>
            <p:nvPr/>
          </p:nvSpPr>
          <p:spPr>
            <a:xfrm>
              <a:off x="874712" y="3677812"/>
              <a:ext cx="4719637"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dirty="0">
                <a:solidFill>
                  <a:schemeClr val="tx1">
                    <a:lumMod val="75000"/>
                    <a:lumOff val="25000"/>
                  </a:schemeClr>
                </a:solidFill>
              </a:endParaRPr>
            </a:p>
          </p:txBody>
        </p:sp>
        <p:sp>
          <p:nvSpPr>
            <p:cNvPr id="51" name="矩形 50">
              <a:extLst>
                <a:ext uri="{FF2B5EF4-FFF2-40B4-BE49-F238E27FC236}">
                  <a16:creationId xmlns:a16="http://schemas.microsoft.com/office/drawing/2014/main" id="{CBCE2F27-1948-4AAF-B7D2-B7B4F23C2784}"/>
                </a:ext>
              </a:extLst>
            </p:cNvPr>
            <p:cNvSpPr/>
            <p:nvPr/>
          </p:nvSpPr>
          <p:spPr>
            <a:xfrm>
              <a:off x="874713" y="3325188"/>
              <a:ext cx="2241975" cy="357876"/>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1050" b="1" dirty="0"/>
            </a:p>
          </p:txBody>
        </p:sp>
      </p:grpSp>
      <p:grpSp>
        <p:nvGrpSpPr>
          <p:cNvPr id="52" name="组合 51"/>
          <p:cNvGrpSpPr/>
          <p:nvPr/>
        </p:nvGrpSpPr>
        <p:grpSpPr>
          <a:xfrm>
            <a:off x="4603763" y="2509442"/>
            <a:ext cx="3539728" cy="533068"/>
            <a:chOff x="874712" y="3325188"/>
            <a:chExt cx="4719637" cy="710757"/>
          </a:xfrm>
        </p:grpSpPr>
        <p:sp>
          <p:nvSpPr>
            <p:cNvPr id="53" name="矩形 52">
              <a:extLst>
                <a:ext uri="{FF2B5EF4-FFF2-40B4-BE49-F238E27FC236}">
                  <a16:creationId xmlns:a16="http://schemas.microsoft.com/office/drawing/2014/main" id="{E3EB1709-6D20-4440-8800-976CC5E9712E}"/>
                </a:ext>
              </a:extLst>
            </p:cNvPr>
            <p:cNvSpPr/>
            <p:nvPr/>
          </p:nvSpPr>
          <p:spPr>
            <a:xfrm>
              <a:off x="874712" y="3677812"/>
              <a:ext cx="4719637" cy="358133"/>
            </a:xfrm>
            <a:prstGeom prst="rect">
              <a:avLst/>
            </a:prstGeom>
          </p:spPr>
          <p:txBody>
            <a:bodyPr wrap="square">
              <a:spAutoFit/>
              <a:scene3d>
                <a:camera prst="orthographicFront"/>
                <a:lightRig rig="threePt" dir="t"/>
              </a:scene3d>
              <a:sp3d contourW="12700"/>
            </a:bodyPr>
            <a:lstStyle/>
            <a:p>
              <a:pPr algn="just">
                <a:lnSpc>
                  <a:spcPct val="120000"/>
                </a:lnSpc>
              </a:pPr>
              <a:r>
                <a:rPr lang="zh-TW" altLang="en-US" sz="1050" dirty="0">
                  <a:solidFill>
                    <a:schemeClr val="tx1">
                      <a:lumMod val="75000"/>
                      <a:lumOff val="25000"/>
                    </a:schemeClr>
                  </a:solidFill>
                </a:rPr>
                <a:t>選擇安裝路徑並點選</a:t>
              </a:r>
              <a:r>
                <a:rPr lang="en-US" altLang="zh-TW" sz="1050" dirty="0">
                  <a:solidFill>
                    <a:schemeClr val="tx1">
                      <a:lumMod val="75000"/>
                      <a:lumOff val="25000"/>
                    </a:schemeClr>
                  </a:solidFill>
                </a:rPr>
                <a:t>Next</a:t>
              </a:r>
              <a:endParaRPr lang="zh-CN" altLang="en-US" sz="1050" dirty="0">
                <a:solidFill>
                  <a:schemeClr val="tx1">
                    <a:lumMod val="75000"/>
                    <a:lumOff val="25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874712" y="3325188"/>
              <a:ext cx="3324962" cy="35813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50" b="1" dirty="0"/>
                <a:t>Step 5. </a:t>
              </a:r>
              <a:r>
                <a:rPr lang="zh-TW" altLang="en-US" sz="1050" b="1" dirty="0"/>
                <a:t>選擇安裝路徑</a:t>
              </a:r>
              <a:endParaRPr lang="zh-CN" altLang="en-US" sz="1050" b="1" dirty="0"/>
            </a:p>
          </p:txBody>
        </p:sp>
      </p:grpSp>
      <p:pic>
        <p:nvPicPr>
          <p:cNvPr id="8" name="圖片版面配置區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47" r="2047"/>
          <a:stretch>
            <a:fillRect/>
          </a:stretch>
        </p:blipFill>
        <p:spPr/>
      </p:pic>
      <p:pic>
        <p:nvPicPr>
          <p:cNvPr id="2" name="圖片 1"/>
          <p:cNvPicPr>
            <a:picLocks noChangeAspect="1"/>
          </p:cNvPicPr>
          <p:nvPr/>
        </p:nvPicPr>
        <p:blipFill>
          <a:blip r:embed="rId4"/>
          <a:stretch>
            <a:fillRect/>
          </a:stretch>
        </p:blipFill>
        <p:spPr>
          <a:xfrm>
            <a:off x="4619895" y="3106989"/>
            <a:ext cx="2593582" cy="1957207"/>
          </a:xfrm>
          <a:prstGeom prst="rect">
            <a:avLst/>
          </a:prstGeom>
        </p:spPr>
      </p:pic>
    </p:spTree>
    <p:extLst>
      <p:ext uri="{BB962C8B-B14F-4D97-AF65-F5344CB8AC3E}">
        <p14:creationId xmlns:p14="http://schemas.microsoft.com/office/powerpoint/2010/main" val="3172096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p:tgtEl>
                                          <p:spTgt spid="32"/>
                                        </p:tgtEl>
                                        <p:attrNameLst>
                                          <p:attrName>ppt_x</p:attrName>
                                        </p:attrNameLst>
                                      </p:cBhvr>
                                      <p:tavLst>
                                        <p:tav tm="0">
                                          <p:val>
                                            <p:strVal val="#ppt_x-#ppt_w*1.125000"/>
                                          </p:val>
                                        </p:tav>
                                        <p:tav tm="100000">
                                          <p:val>
                                            <p:strVal val="#ppt_x"/>
                                          </p:val>
                                        </p:tav>
                                      </p:tavLst>
                                    </p:anim>
                                    <p:animEffect transition="in" filter="wipe(right)">
                                      <p:cBhvr>
                                        <p:cTn id="13" dur="500"/>
                                        <p:tgtEl>
                                          <p:spTgt spid="3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000"/>
                            </p:stCondLst>
                            <p:childTnLst>
                              <p:par>
                                <p:cTn id="24" presetID="2" presetClass="entr" presetSubtype="6"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000" fill="hold"/>
                                        <p:tgtEl>
                                          <p:spTgt spid="41"/>
                                        </p:tgtEl>
                                        <p:attrNameLst>
                                          <p:attrName>ppt_x</p:attrName>
                                        </p:attrNameLst>
                                      </p:cBhvr>
                                      <p:tavLst>
                                        <p:tav tm="0">
                                          <p:val>
                                            <p:strVal val="1+#ppt_w/2"/>
                                          </p:val>
                                        </p:tav>
                                        <p:tav tm="100000">
                                          <p:val>
                                            <p:strVal val="#ppt_x"/>
                                          </p:val>
                                        </p:tav>
                                      </p:tavLst>
                                    </p:anim>
                                    <p:anim calcmode="lin" valueType="num">
                                      <p:cBhvr additive="base">
                                        <p:cTn id="27" dur="1000" fill="hold"/>
                                        <p:tgtEl>
                                          <p:spTgt spid="41"/>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1000" fill="hold"/>
                                        <p:tgtEl>
                                          <p:spTgt spid="42"/>
                                        </p:tgtEl>
                                        <p:attrNameLst>
                                          <p:attrName>ppt_x</p:attrName>
                                        </p:attrNameLst>
                                      </p:cBhvr>
                                      <p:tavLst>
                                        <p:tav tm="0">
                                          <p:val>
                                            <p:strVal val="1+#ppt_w/2"/>
                                          </p:val>
                                        </p:tav>
                                        <p:tav tm="100000">
                                          <p:val>
                                            <p:strVal val="#ppt_x"/>
                                          </p:val>
                                        </p:tav>
                                      </p:tavLst>
                                    </p:anim>
                                    <p:anim calcmode="lin" valueType="num">
                                      <p:cBhvr additive="base">
                                        <p:cTn id="35" dur="1000" fill="hold"/>
                                        <p:tgtEl>
                                          <p:spTgt spid="4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 grpId="0" animBg="1"/>
      <p:bldP spid="32" grpId="0"/>
    </p:bldLst>
  </p:timing>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2005</TotalTime>
  <Words>1232</Words>
  <Application>Microsoft Macintosh PowerPoint</Application>
  <PresentationFormat>如螢幕大小 (16:9)</PresentationFormat>
  <Paragraphs>233</Paragraphs>
  <Slides>42</Slides>
  <Notes>27</Notes>
  <HiddenSlides>0</HiddenSlides>
  <MMClips>1</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42</vt:i4>
      </vt:variant>
    </vt:vector>
  </HeadingPairs>
  <TitlesOfParts>
    <vt:vector size="53" baseType="lpstr">
      <vt:lpstr>標楷體</vt:lpstr>
      <vt:lpstr>Quattrocento Sans</vt:lpstr>
      <vt:lpstr>Calibri</vt:lpstr>
      <vt:lpstr>Lora</vt:lpstr>
      <vt:lpstr>Wingdings</vt:lpstr>
      <vt:lpstr>微软雅黑</vt:lpstr>
      <vt:lpstr>宋体</vt:lpstr>
      <vt:lpstr>Arial</vt:lpstr>
      <vt:lpstr>Impact</vt:lpstr>
      <vt:lpstr>新細明體</vt:lpstr>
      <vt:lpstr>Viola template</vt:lpstr>
      <vt:lpstr>深度學習實作(I)</vt:lpstr>
      <vt:lpstr>PowerPoint 簡報</vt:lpstr>
      <vt:lpstr>摘要</vt:lpstr>
      <vt:lpstr>PowerPoint 簡報</vt:lpstr>
      <vt:lpstr>開發環境設置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Google Colab</vt:lpstr>
      <vt:lpstr>如何使用 Google Colab</vt:lpstr>
      <vt:lpstr>Google Colab 介紹</vt:lpstr>
      <vt:lpstr>Google Colab 介紹</vt:lpstr>
      <vt:lpstr>Google Colab 介紹</vt:lpstr>
      <vt:lpstr>Google Colab 介紹</vt:lpstr>
      <vt:lpstr>Welcome to Colaboratory!</vt:lpstr>
      <vt:lpstr>PowerPoint 簡報</vt:lpstr>
      <vt:lpstr>常用資料集</vt:lpstr>
      <vt:lpstr>CIFAR-10 Dataset</vt:lpstr>
      <vt:lpstr>NIH Chest X-ray Dataset</vt:lpstr>
      <vt:lpstr>Kaggle</vt:lpstr>
      <vt:lpstr>National Institutes of Health, NIH</vt:lpstr>
      <vt:lpstr>國研院 國家高速網路與計算中心  資料集平台</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中華郵政大數據競賽</dc:title>
  <dc:creator>yvonne</dc:creator>
  <cp:lastModifiedBy>Microsoft Office User</cp:lastModifiedBy>
  <cp:revision>169</cp:revision>
  <dcterms:modified xsi:type="dcterms:W3CDTF">2020-08-09T15:08:36Z</dcterms:modified>
</cp:coreProperties>
</file>